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F603B-8116-43CE-A326-A5034BA38541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75FDB-9FE2-455A-8839-D682D1894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5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5805B-FAFE-4074-925E-3B9AFBF1719C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92378-C4BE-4647-A988-23AE100725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92378-C4BE-4647-A988-23AE1007253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3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9/29/2021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gouv.fr/pid285/bulletin_officiel.html?pid_bo=40404" TargetMode="External"/><Relationship Id="rId2" Type="http://schemas.openxmlformats.org/officeDocument/2006/relationships/hyperlink" Target="https://www.education.gouv.fr/pid285/bulletin_officiel.html?pid_bo=3884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54330"/>
              </p:ext>
            </p:extLst>
          </p:nvPr>
        </p:nvGraphicFramePr>
        <p:xfrm>
          <a:off x="251519" y="764705"/>
          <a:ext cx="8712969" cy="5951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2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 l’élève n’a pas encore de notification MDPH et qu’une demande à la MDPH est envisagée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 l’élève a une notification de la MDPH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"/>
                      </a:pPr>
                      <a:r>
                        <a:rPr lang="fr-FR" sz="1000">
                          <a:effectLst/>
                        </a:rPr>
                        <a:t>Il a un PPS (rédigé ou non par la MDPH)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"/>
                      </a:pPr>
                      <a:r>
                        <a:rPr lang="fr-FR" sz="1000">
                          <a:effectLst/>
                        </a:rPr>
                        <a:t>Il est dans le champ du handicap 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2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Réunions 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Equipe éducative   organisée, animée et compte-rendu fait par le directeur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"/>
                      </a:pPr>
                      <a:r>
                        <a:rPr lang="fr-FR" sz="1000" dirty="0">
                          <a:effectLst/>
                        </a:rPr>
                        <a:t>Tenir compte au maximum du calendrier de la MDPH 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marL="342900" marR="5778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FR" sz="1000" dirty="0">
                          <a:effectLst/>
                        </a:rPr>
                        <a:t>- Entretien de début d’année (avant Toussaint) entre AESH, parents, enseignant prévu par le </a:t>
                      </a:r>
                      <a:r>
                        <a:rPr lang="fr-FR" sz="1000" u="none" strike="noStrike" dirty="0">
                          <a:effectLst/>
                          <a:hlinkClick r:id="rId2"/>
                        </a:rPr>
                        <a:t>Bulletin officiel n°23 du 6 juin 2019</a:t>
                      </a:r>
                      <a:r>
                        <a:rPr lang="fr-FR" sz="1000" dirty="0">
                          <a:effectLst/>
                        </a:rPr>
                        <a:t> et rappelé par le </a:t>
                      </a:r>
                      <a:r>
                        <a:rPr lang="fr-FR" sz="1000" u="none" strike="noStrike" dirty="0">
                          <a:effectLst/>
                          <a:hlinkClick r:id="rId3"/>
                        </a:rPr>
                        <a:t>Bulletin officiel n°25 du 24 juin 2021</a:t>
                      </a:r>
                      <a:endParaRPr lang="fr-FR" sz="1000" dirty="0">
                        <a:effectLst/>
                      </a:endParaRPr>
                    </a:p>
                    <a:p>
                      <a:pPr marL="342900" marR="57785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"/>
                      </a:pPr>
                      <a:r>
                        <a:rPr lang="fr-FR" sz="1000" dirty="0">
                          <a:effectLst/>
                        </a:rPr>
                        <a:t>Possibilité d’utiliser comme support à l’entretien le document de mise en œuvre du PPS </a:t>
                      </a:r>
                    </a:p>
                    <a:p>
                      <a:pPr marL="0" marR="5778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fr-F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- Equipe de suivi de scolarisation (ESS) organisée, animée et compte-rendu fait par l’enseignant-référent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(Au moins une par an : si besoin une autre ESS peut être organisée)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GEVA-Sco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Première demande 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 dirty="0">
                          <a:effectLst/>
                        </a:rPr>
                        <a:t>utilisez </a:t>
                      </a:r>
                      <a:r>
                        <a:rPr lang="fr-FR" sz="1000">
                          <a:effectLst/>
                        </a:rPr>
                        <a:t>le formulaire</a:t>
                      </a:r>
                      <a:r>
                        <a:rPr lang="fr-FR" sz="1000" baseline="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envoyé en début d’année scolaire pré-rempli avec les coordonnées de l’enseignant référent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 dirty="0">
                          <a:effectLst/>
                        </a:rPr>
                        <a:t>c’est l’enseignant de la classe qui le complète avant la réunion et le directeur qui le finalise à l’issu de la réunion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</a:rPr>
                        <a:t>Renouvellement 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 dirty="0">
                          <a:effectLst/>
                        </a:rPr>
                        <a:t> l’ERSEH envoie le formulaire pré rempli au moment de l’envoi de l’invitation à l’ESS.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 dirty="0">
                          <a:effectLst/>
                        </a:rPr>
                        <a:t>c’est l’enseignant de la classe (sous couvert du directeur) qui le complète avant la réunion et le renvoie à l’ERSEH qui le finalise à l’issu de la réunion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Demande MDPH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 dirty="0">
                          <a:effectLst/>
                        </a:rPr>
                        <a:t>c’est l’école qui transmet les formulaires CERFA (demande et certificat médical) et la liste des pièces nécessaires à la famille et l’aide si nécessaire à constituer le dossier. 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>
                          <a:effectLst/>
                        </a:rPr>
                        <a:t>c’est l’ERSEH qui transmet les formulaires à la famille, qui l’aide si nécessaire à compléter le dossier et qui l’envoie à la MDPH si besoin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7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Informations à donner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A l’ERSEH : tout projet de demande de compensation à la MDPH (ne pas oublier de lui envoyer la copie du GEVA-</a:t>
                      </a:r>
                      <a:r>
                        <a:rPr lang="fr-FR" sz="1000" dirty="0" err="1">
                          <a:effectLst/>
                        </a:rPr>
                        <a:t>Sco</a:t>
                      </a:r>
                      <a:r>
                        <a:rPr lang="fr-FR" sz="1000" dirty="0">
                          <a:effectLst/>
                        </a:rPr>
                        <a:t>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 l’ERSEH : tout changement ou projet de changement du projet de scolarisation (temps de scolarisation, autre orientation ou compensation  à envisager, déménagement  …)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"/>
                      </a:pPr>
                      <a:r>
                        <a:rPr lang="fr-FR" sz="1000">
                          <a:effectLst/>
                        </a:rPr>
                        <a:t>Possibilité d’avancer l’ESS ou d’organiser une nouvelle ESS si nécessaire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 coordonnateur Pial  (si AESH) et à l’enseignant référent 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000">
                          <a:effectLst/>
                        </a:rPr>
                        <a:t>Le temps de scolarisation de l’élève et son planning (ne pas oublier de signaler les changements)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Transmission de documents</a:t>
                      </a:r>
                      <a:endParaRPr lang="fr-F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En cas de changement d’établissement scolaire (en cours d’année ou en fin d’année scolaire), ne pas oublier de transmettre tous documents (PPRE, PAP, PPS, document de mise en œuvre, GEVA-</a:t>
                      </a:r>
                      <a:r>
                        <a:rPr lang="fr-FR" sz="1000" dirty="0" err="1">
                          <a:effectLst/>
                        </a:rPr>
                        <a:t>Sco</a:t>
                      </a:r>
                      <a:r>
                        <a:rPr lang="fr-FR" sz="1000" dirty="0">
                          <a:effectLst/>
                        </a:rPr>
                        <a:t> …) au nouvel établissement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85" marR="5348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39900" y="140241"/>
            <a:ext cx="62295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/>
            <a:r>
              <a:rPr lang="fr-FR" altLang="fr-FR" sz="2000" spc="-100" dirty="0">
                <a:solidFill>
                  <a:schemeClr val="tx2"/>
                </a:solidFill>
              </a:rPr>
              <a:t>Aide-Mémoire pour les élèves en situation de Handicap</a:t>
            </a:r>
          </a:p>
          <a:p>
            <a:pPr lvl="0" algn="ctr"/>
            <a:r>
              <a:rPr lang="fr-FR" altLang="fr-FR" sz="1000" b="1" dirty="0">
                <a:ea typeface="Calibri" pitchFamily="34" charset="0"/>
              </a:rPr>
              <a:t> (avec une notification MDPH ou pour lesquels une demande de compensation MDPH est envisag</a:t>
            </a:r>
            <a:r>
              <a:rPr lang="fr-FR" altLang="fr-FR" sz="1000" b="1" dirty="0">
                <a:latin typeface="Calibri"/>
                <a:ea typeface="Calibri" pitchFamily="34" charset="0"/>
              </a:rPr>
              <a:t>é</a:t>
            </a:r>
            <a:r>
              <a:rPr lang="fr-FR" altLang="fr-FR" sz="1000" b="1" dirty="0">
                <a:ea typeface="Calibri" pitchFamily="34" charset="0"/>
              </a:rPr>
              <a:t>e)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052513" y="182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259632" y="1820863"/>
            <a:ext cx="3600400" cy="11040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900" dirty="0">
                <a:solidFill>
                  <a:schemeClr val="tx1"/>
                </a:solidFill>
              </a:rPr>
              <a:t>Le dossier complet devra parvenir à la MDPH avant ces dates pour obtenir une réponse pour  le début de l’année scolaire  N+1 </a:t>
            </a:r>
          </a:p>
          <a:p>
            <a:pPr algn="just"/>
            <a:r>
              <a:rPr lang="fr-FR" sz="900" b="1" dirty="0">
                <a:solidFill>
                  <a:schemeClr val="tx1"/>
                </a:solidFill>
              </a:rPr>
              <a:t>ULIS  le 15/01     AESH le 01/03    Maintien maternelle le 31/03</a:t>
            </a:r>
          </a:p>
          <a:p>
            <a:r>
              <a:rPr lang="fr-FR" sz="900" dirty="0">
                <a:solidFill>
                  <a:schemeClr val="tx1"/>
                </a:solidFill>
              </a:rPr>
              <a:t>Pour les autres demandes, au fil de l’année</a:t>
            </a:r>
          </a:p>
          <a:p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b="1" dirty="0">
                <a:solidFill>
                  <a:schemeClr val="tx1"/>
                </a:solidFill>
              </a:rPr>
              <a:t>Important : </a:t>
            </a:r>
            <a:r>
              <a:rPr lang="fr-FR" sz="900" dirty="0">
                <a:solidFill>
                  <a:schemeClr val="tx1"/>
                </a:solidFill>
              </a:rPr>
              <a:t> les demandes continuent d’être traitées au fil des arrivées mais une réponse ne sera plus garantie dans les temps pour la rentrée suivante</a:t>
            </a:r>
          </a:p>
        </p:txBody>
      </p:sp>
    </p:spTree>
    <p:extLst>
      <p:ext uri="{BB962C8B-B14F-4D97-AF65-F5344CB8AC3E}">
        <p14:creationId xmlns:p14="http://schemas.microsoft.com/office/powerpoint/2010/main" val="209253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5868144" y="1947953"/>
            <a:ext cx="2799476" cy="1553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405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Coordonnées utiles</a:t>
            </a:r>
            <a:br>
              <a:rPr lang="fr-FR" dirty="0"/>
            </a:br>
            <a:r>
              <a:rPr lang="fr-FR" dirty="0"/>
              <a:t>Education inclusive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1738149"/>
            <a:ext cx="4831626" cy="2266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051720" y="1430400"/>
            <a:ext cx="2865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Pour tous ( école et parents)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44147" y="1717444"/>
            <a:ext cx="425202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fr-FR" sz="1400" b="1" dirty="0">
                <a:solidFill>
                  <a:schemeClr val="bg1"/>
                </a:solidFill>
                <a:latin typeface="Trebuchet MS" pitchFamily="34" charset="0"/>
              </a:rPr>
              <a:t>Enseignant Référent  pour la Scolarisation de l’élève en situation de Handicap ( ERSEH)</a:t>
            </a:r>
          </a:p>
          <a:p>
            <a:pPr>
              <a:lnSpc>
                <a:spcPct val="100000"/>
              </a:lnSpc>
              <a:buNone/>
              <a:defRPr/>
            </a:pPr>
            <a:endParaRPr lang="fr-FR" sz="1100" b="1" dirty="0">
              <a:solidFill>
                <a:schemeClr val="bg1"/>
              </a:solidFill>
              <a:latin typeface="Trebuchet MS" pitchFamily="34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868143" y="2305378"/>
            <a:ext cx="279947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400" b="1" dirty="0">
                <a:solidFill>
                  <a:schemeClr val="bg1"/>
                </a:solidFill>
                <a:latin typeface="Trebuchet MS"/>
              </a:rPr>
              <a:t>Maison Départementale des Personnes Handicapées (MDPH)</a:t>
            </a:r>
          </a:p>
          <a:p>
            <a:pPr>
              <a:lnSpc>
                <a:spcPct val="100000"/>
              </a:lnSpc>
              <a:buNone/>
            </a:pPr>
            <a:r>
              <a:rPr lang="fr-FR" sz="1100" dirty="0">
                <a:solidFill>
                  <a:schemeClr val="bg1"/>
                </a:solidFill>
                <a:latin typeface="Trebuchet MS"/>
              </a:rPr>
              <a:t>6a rue du Verdon</a:t>
            </a:r>
          </a:p>
          <a:p>
            <a:pPr>
              <a:lnSpc>
                <a:spcPct val="100000"/>
              </a:lnSpc>
              <a:buNone/>
            </a:pPr>
            <a:r>
              <a:rPr lang="fr-FR" sz="1100" dirty="0">
                <a:solidFill>
                  <a:schemeClr val="bg1"/>
                </a:solidFill>
                <a:latin typeface="Trebuchet MS"/>
              </a:rPr>
              <a:t>67100 STRASBOURG</a:t>
            </a:r>
          </a:p>
          <a:p>
            <a:pPr>
              <a:lnSpc>
                <a:spcPct val="100000"/>
              </a:lnSpc>
              <a:buNone/>
            </a:pPr>
            <a:r>
              <a:rPr lang="fr-FR" sz="1100" dirty="0">
                <a:solidFill>
                  <a:schemeClr val="bg1"/>
                </a:solidFill>
                <a:latin typeface="Trebuchet MS"/>
              </a:rPr>
              <a:t>0 800 74 79 00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14194" y="4775901"/>
            <a:ext cx="3813790" cy="1821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196167" y="4615994"/>
            <a:ext cx="3446753" cy="1920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Cellule départementale d'accueil, d'écoute pour les familles d’enfants en situation de handicap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03 88 23 39 67</a:t>
            </a:r>
          </a:p>
          <a:p>
            <a:pPr algn="ctr"/>
            <a:r>
              <a:rPr lang="fr-FR" sz="1100" dirty="0"/>
              <a:t>cellule.accueil.ecoleinclusive67@ac-strasbourg.fr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52120" y="4092773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Uniquement  </a:t>
            </a:r>
          </a:p>
          <a:p>
            <a:r>
              <a:rPr lang="fr-FR" sz="1400" dirty="0"/>
              <a:t>pour les parents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67723" y="4462105"/>
            <a:ext cx="2164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Uniquement  pour l’école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490061"/>
            <a:ext cx="1528535" cy="1008112"/>
          </a:xfrm>
          <a:prstGeom prst="wedgeRectCallout">
            <a:avLst>
              <a:gd name="adj1" fmla="val -13531"/>
              <a:gd name="adj2" fmla="val 1090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Suivi de la scolarisation des élèves avec PPS, conseils 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90230" y="1030458"/>
            <a:ext cx="1293510" cy="1008112"/>
          </a:xfrm>
          <a:prstGeom prst="wedgeRectCallout">
            <a:avLst>
              <a:gd name="adj1" fmla="val -37970"/>
              <a:gd name="adj2" fmla="val 844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Pour envoyer le dossier de demande, faire appel …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940152" y="139045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Plutôt </a:t>
            </a:r>
          </a:p>
          <a:p>
            <a:r>
              <a:rPr lang="fr-FR" sz="1400" dirty="0"/>
              <a:t>pour les parents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>
            <a:off x="395536" y="4178917"/>
            <a:ext cx="1293510" cy="825350"/>
          </a:xfrm>
          <a:prstGeom prst="wedgeRectCallout">
            <a:avLst>
              <a:gd name="adj1" fmla="val -10122"/>
              <a:gd name="adj2" fmla="val 794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Gestion des AESH sur le PIAL, …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44146" y="5004267"/>
            <a:ext cx="38137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Coordonnatrice territoriale PIAL67- Bassin Sud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dirty="0">
                <a:solidFill>
                  <a:schemeClr val="bg1"/>
                </a:solidFill>
              </a:rPr>
              <a:t>Pôle Inclusif d'Accompagnement Localisé</a:t>
            </a:r>
          </a:p>
          <a:p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</a:rPr>
              <a:t>Chrystelle ERARD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dirty="0">
                <a:solidFill>
                  <a:schemeClr val="bg1"/>
                </a:solidFill>
              </a:rPr>
              <a:t>Collège Jean MENTEL</a:t>
            </a:r>
          </a:p>
          <a:p>
            <a:r>
              <a:rPr lang="fr-FR" sz="1200" dirty="0">
                <a:solidFill>
                  <a:schemeClr val="bg1"/>
                </a:solidFill>
              </a:rPr>
              <a:t>4 avenue Adrien Zeller - 67600 Sélestat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b="1" dirty="0">
                <a:solidFill>
                  <a:schemeClr val="bg1"/>
                </a:solidFill>
              </a:rPr>
              <a:t>06 29 07 38 12 </a:t>
            </a:r>
          </a:p>
          <a:p>
            <a:r>
              <a:rPr lang="fr-FR" sz="1200" dirty="0">
                <a:solidFill>
                  <a:schemeClr val="bg1"/>
                </a:solidFill>
              </a:rPr>
              <a:t>coordopial.bassin-sud@ac-strasbourg.fr</a:t>
            </a:r>
          </a:p>
          <a:p>
            <a:endParaRPr lang="fr-FR" sz="1200" b="1" dirty="0">
              <a:solidFill>
                <a:schemeClr val="bg1"/>
              </a:solidFill>
            </a:endParaRPr>
          </a:p>
          <a:p>
            <a:br>
              <a:rPr lang="fr-FR" dirty="0"/>
            </a:br>
            <a:endParaRPr lang="fr-FR" dirty="0"/>
          </a:p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267882" y="3575942"/>
            <a:ext cx="1508292" cy="1161572"/>
          </a:xfrm>
          <a:prstGeom prst="wedgeRectCallout">
            <a:avLst>
              <a:gd name="adj1" fmla="val -49353"/>
              <a:gd name="adj2" fmla="val 642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Une cellule d’écoute et de réponse aux parents  par rapport à l’éducation inclusive et la mise en œuvre des notifications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2245525"/>
            <a:ext cx="225665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fr-FR" sz="1100" b="1" dirty="0">
                <a:latin typeface="Trebuchet MS" pitchFamily="34" charset="0"/>
              </a:rPr>
              <a:t>Secteur BARR-OBERNAI-ROSHEIM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b="1" dirty="0">
                <a:solidFill>
                  <a:schemeClr val="bg1"/>
                </a:solidFill>
                <a:latin typeface="Trebuchet MS" pitchFamily="34" charset="0"/>
              </a:rPr>
              <a:t>Isabelle RIEGERT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b="1" dirty="0">
                <a:solidFill>
                  <a:schemeClr val="bg1"/>
                </a:solidFill>
                <a:latin typeface="Trebuchet MS" pitchFamily="34" charset="0"/>
              </a:rPr>
              <a:t>collège Heiligenstein</a:t>
            </a:r>
            <a:endParaRPr lang="fr-FR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1 Place du </a:t>
            </a:r>
            <a:r>
              <a:rPr lang="fr-FR" sz="1400" dirty="0" err="1">
                <a:solidFill>
                  <a:schemeClr val="bg1"/>
                </a:solidFill>
              </a:rPr>
              <a:t>Torenberg</a:t>
            </a:r>
            <a:endParaRPr lang="fr-FR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67140 BARR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06 18 49 73 27</a:t>
            </a:r>
            <a:endParaRPr lang="fr-FR" sz="1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050" dirty="0">
                <a:solidFill>
                  <a:schemeClr val="bg1"/>
                </a:solidFill>
              </a:rPr>
              <a:t>referent67.sud2@ac-strasbourg.fr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endParaRPr lang="fr-FR" sz="1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912034" y="2245525"/>
            <a:ext cx="254982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b="1" dirty="0">
                <a:latin typeface="Trebuchet MS" pitchFamily="34" charset="0"/>
              </a:rPr>
              <a:t>Secteur DAMBACH -BENFELD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b="1" dirty="0">
                <a:solidFill>
                  <a:schemeClr val="bg1"/>
                </a:solidFill>
                <a:latin typeface="Trebuchet MS" pitchFamily="34" charset="0"/>
              </a:rPr>
              <a:t>Anny GRUNERT</a:t>
            </a:r>
            <a:endParaRPr lang="fr-FR" sz="1100" b="1" dirty="0"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Collège BENFELD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6 rue </a:t>
            </a:r>
            <a:r>
              <a:rPr lang="fr-FR" sz="1400">
                <a:solidFill>
                  <a:schemeClr val="bg1"/>
                </a:solidFill>
              </a:rPr>
              <a:t>du </a:t>
            </a:r>
            <a:r>
              <a:rPr lang="fr-FR" sz="1400" dirty="0" err="1">
                <a:solidFill>
                  <a:schemeClr val="bg1"/>
                </a:solidFill>
              </a:rPr>
              <a:t>L</a:t>
            </a:r>
            <a:r>
              <a:rPr lang="fr-FR" sz="1400">
                <a:solidFill>
                  <a:schemeClr val="bg1"/>
                </a:solidFill>
              </a:rPr>
              <a:t>uxemburg</a:t>
            </a:r>
            <a:endParaRPr lang="fr-FR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fr-FR" sz="1400" dirty="0">
                <a:solidFill>
                  <a:schemeClr val="bg1"/>
                </a:solidFill>
              </a:rPr>
              <a:t>67230 BENFELD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200" dirty="0">
                <a:solidFill>
                  <a:schemeClr val="bg1"/>
                </a:solidFill>
              </a:rPr>
              <a:t>referent67.sud6@ac-strasbourg.fr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fr-FR" sz="1200" b="1" dirty="0">
                <a:solidFill>
                  <a:schemeClr val="bg1"/>
                </a:solidFill>
                <a:latin typeface="Trebuchet MS" pitchFamily="34" charset="0"/>
              </a:rPr>
              <a:t>03 88 74 41 46 (poste 5)</a:t>
            </a:r>
          </a:p>
        </p:txBody>
      </p:sp>
    </p:spTree>
    <p:extLst>
      <p:ext uri="{BB962C8B-B14F-4D97-AF65-F5344CB8AC3E}">
        <p14:creationId xmlns:p14="http://schemas.microsoft.com/office/powerpoint/2010/main" val="288597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2996</TotalTime>
  <Words>762</Words>
  <Application>Microsoft Office PowerPoint</Application>
  <PresentationFormat>Affichage à l'écran (4:3)</PresentationFormat>
  <Paragraphs>83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</vt:lpstr>
      <vt:lpstr>Clarté</vt:lpstr>
      <vt:lpstr>Présentation PowerPoint</vt:lpstr>
      <vt:lpstr>Coordonnées utiles Education inclusive </vt:lpstr>
    </vt:vector>
  </TitlesOfParts>
  <Company>Conseil Départemental du Bas-Rhin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Enseignant Référent 67 Sud3</dc:creator>
  <cp:lastModifiedBy>aritzenthaler3</cp:lastModifiedBy>
  <cp:revision>27</cp:revision>
  <cp:lastPrinted>2021-08-24T12:07:42Z</cp:lastPrinted>
  <dcterms:created xsi:type="dcterms:W3CDTF">2021-07-28T11:10:10Z</dcterms:created>
  <dcterms:modified xsi:type="dcterms:W3CDTF">2021-09-29T09:16:08Z</dcterms:modified>
</cp:coreProperties>
</file>