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258" r:id="rId4"/>
    <p:sldId id="259" r:id="rId5"/>
    <p:sldId id="260" r:id="rId6"/>
    <p:sldId id="291" r:id="rId7"/>
    <p:sldId id="263" r:id="rId8"/>
    <p:sldId id="262" r:id="rId9"/>
    <p:sldId id="266" r:id="rId10"/>
    <p:sldId id="267" r:id="rId11"/>
    <p:sldId id="292" r:id="rId12"/>
    <p:sldId id="293" r:id="rId13"/>
    <p:sldId id="294" r:id="rId14"/>
    <p:sldId id="295" r:id="rId15"/>
    <p:sldId id="296" r:id="rId16"/>
    <p:sldId id="275" r:id="rId17"/>
    <p:sldId id="276" r:id="rId18"/>
    <p:sldId id="297" r:id="rId19"/>
    <p:sldId id="278" r:id="rId20"/>
    <p:sldId id="279" r:id="rId21"/>
    <p:sldId id="280" r:id="rId22"/>
    <p:sldId id="281" r:id="rId23"/>
    <p:sldId id="282" r:id="rId24"/>
    <p:sldId id="298" r:id="rId25"/>
    <p:sldId id="285" r:id="rId26"/>
    <p:sldId id="287" r:id="rId27"/>
    <p:sldId id="289" r:id="rId28"/>
    <p:sldId id="288" r:id="rId29"/>
    <p:sldId id="290" r:id="rId30"/>
    <p:sldId id="284" r:id="rId3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26" autoAdjust="0"/>
    <p:restoredTop sz="94660"/>
  </p:normalViewPr>
  <p:slideViewPr>
    <p:cSldViewPr snapToGrid="0">
      <p:cViewPr varScale="1">
        <p:scale>
          <a:sx n="82" d="100"/>
          <a:sy n="82" d="100"/>
        </p:scale>
        <p:origin x="96" y="15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EE473-DDEC-4B2C-A2BE-7A21AF950EE6}" type="datetimeFigureOut">
              <a:rPr lang="fr-FR" smtClean="0"/>
              <a:t>31/08/2021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46B1BB-9118-47D8-9304-7E4E8C483C74}" type="slidenum">
              <a:rPr lang="fr-FR" smtClean="0"/>
              <a:t>‹N°›</a:t>
            </a:fld>
            <a:endParaRPr lang="fr-FR"/>
          </a:p>
        </p:txBody>
      </p:sp>
    </p:spTree>
    <p:extLst>
      <p:ext uri="{BB962C8B-B14F-4D97-AF65-F5344CB8AC3E}">
        <p14:creationId xmlns:p14="http://schemas.microsoft.com/office/powerpoint/2010/main" val="500378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A46B1BB-9118-47D8-9304-7E4E8C483C74}" type="slidenum">
              <a:rPr lang="fr-FR" smtClean="0"/>
              <a:t>1</a:t>
            </a:fld>
            <a:endParaRPr lang="fr-FR"/>
          </a:p>
        </p:txBody>
      </p:sp>
    </p:spTree>
    <p:extLst>
      <p:ext uri="{BB962C8B-B14F-4D97-AF65-F5344CB8AC3E}">
        <p14:creationId xmlns:p14="http://schemas.microsoft.com/office/powerpoint/2010/main" val="1375654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4A336E6-6743-42FD-89E8-3AF0BB99216E}" type="datetimeFigureOut">
              <a:rPr lang="fr-FR" smtClean="0"/>
              <a:t>31/08/2021</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C89CA92-98E4-4DB1-9A22-29199C402397}" type="slidenum">
              <a:rPr lang="fr-FR" smtClean="0"/>
              <a:t>‹N°›</a:t>
            </a:fld>
            <a:endParaRPr lang="fr-FR"/>
          </a:p>
        </p:txBody>
      </p:sp>
    </p:spTree>
    <p:extLst>
      <p:ext uri="{BB962C8B-B14F-4D97-AF65-F5344CB8AC3E}">
        <p14:creationId xmlns:p14="http://schemas.microsoft.com/office/powerpoint/2010/main" val="3396948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4A336E6-6743-42FD-89E8-3AF0BB99216E}" type="datetimeFigureOut">
              <a:rPr lang="fr-FR" smtClean="0"/>
              <a:t>31/08/2021</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C89CA92-98E4-4DB1-9A22-29199C402397}" type="slidenum">
              <a:rPr lang="fr-FR" smtClean="0"/>
              <a:t>‹N°›</a:t>
            </a:fld>
            <a:endParaRPr lang="fr-FR"/>
          </a:p>
        </p:txBody>
      </p:sp>
    </p:spTree>
    <p:extLst>
      <p:ext uri="{BB962C8B-B14F-4D97-AF65-F5344CB8AC3E}">
        <p14:creationId xmlns:p14="http://schemas.microsoft.com/office/powerpoint/2010/main" val="859724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4A336E6-6743-42FD-89E8-3AF0BB99216E}" type="datetimeFigureOut">
              <a:rPr lang="fr-FR" smtClean="0"/>
              <a:t>31/08/2021</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C89CA92-98E4-4DB1-9A22-29199C402397}"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81533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E4A336E6-6743-42FD-89E8-3AF0BB99216E}" type="datetimeFigureOut">
              <a:rPr lang="fr-FR" smtClean="0"/>
              <a:t>31/08/2021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C89CA92-98E4-4DB1-9A22-29199C402397}" type="slidenum">
              <a:rPr lang="fr-FR" smtClean="0"/>
              <a:t>‹N°›</a:t>
            </a:fld>
            <a:endParaRPr lang="fr-FR"/>
          </a:p>
        </p:txBody>
      </p:sp>
    </p:spTree>
    <p:extLst>
      <p:ext uri="{BB962C8B-B14F-4D97-AF65-F5344CB8AC3E}">
        <p14:creationId xmlns:p14="http://schemas.microsoft.com/office/powerpoint/2010/main" val="7433287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E4A336E6-6743-42FD-89E8-3AF0BB99216E}" type="datetimeFigureOut">
              <a:rPr lang="fr-FR" smtClean="0"/>
              <a:t>31/08/2021</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C89CA92-98E4-4DB1-9A22-29199C402397}"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858151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E4A336E6-6743-42FD-89E8-3AF0BB99216E}" type="datetimeFigureOut">
              <a:rPr lang="fr-FR" smtClean="0"/>
              <a:t>31/08/2021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C89CA92-98E4-4DB1-9A22-29199C402397}" type="slidenum">
              <a:rPr lang="fr-FR" smtClean="0"/>
              <a:t>‹N°›</a:t>
            </a:fld>
            <a:endParaRPr lang="fr-FR"/>
          </a:p>
        </p:txBody>
      </p:sp>
    </p:spTree>
    <p:extLst>
      <p:ext uri="{BB962C8B-B14F-4D97-AF65-F5344CB8AC3E}">
        <p14:creationId xmlns:p14="http://schemas.microsoft.com/office/powerpoint/2010/main" val="14954247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4A336E6-6743-42FD-89E8-3AF0BB99216E}" type="datetimeFigureOut">
              <a:rPr lang="fr-FR" smtClean="0"/>
              <a:t>31/08/2021</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C89CA92-98E4-4DB1-9A22-29199C402397}" type="slidenum">
              <a:rPr lang="fr-FR" smtClean="0"/>
              <a:t>‹N°›</a:t>
            </a:fld>
            <a:endParaRPr lang="fr-FR"/>
          </a:p>
        </p:txBody>
      </p:sp>
    </p:spTree>
    <p:extLst>
      <p:ext uri="{BB962C8B-B14F-4D97-AF65-F5344CB8AC3E}">
        <p14:creationId xmlns:p14="http://schemas.microsoft.com/office/powerpoint/2010/main" val="34605370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4A336E6-6743-42FD-89E8-3AF0BB99216E}" type="datetimeFigureOut">
              <a:rPr lang="fr-FR" smtClean="0"/>
              <a:t>31/08/2021</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C89CA92-98E4-4DB1-9A22-29199C402397}" type="slidenum">
              <a:rPr lang="fr-FR" smtClean="0"/>
              <a:t>‹N°›</a:t>
            </a:fld>
            <a:endParaRPr lang="fr-FR"/>
          </a:p>
        </p:txBody>
      </p:sp>
    </p:spTree>
    <p:extLst>
      <p:ext uri="{BB962C8B-B14F-4D97-AF65-F5344CB8AC3E}">
        <p14:creationId xmlns:p14="http://schemas.microsoft.com/office/powerpoint/2010/main" val="2432607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4A336E6-6743-42FD-89E8-3AF0BB99216E}" type="datetimeFigureOut">
              <a:rPr lang="fr-FR" smtClean="0"/>
              <a:t>31/08/2021</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C89CA92-98E4-4DB1-9A22-29199C402397}" type="slidenum">
              <a:rPr lang="fr-FR" smtClean="0"/>
              <a:t>‹N°›</a:t>
            </a:fld>
            <a:endParaRPr lang="fr-FR"/>
          </a:p>
        </p:txBody>
      </p:sp>
    </p:spTree>
    <p:extLst>
      <p:ext uri="{BB962C8B-B14F-4D97-AF65-F5344CB8AC3E}">
        <p14:creationId xmlns:p14="http://schemas.microsoft.com/office/powerpoint/2010/main" val="1373015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4A336E6-6743-42FD-89E8-3AF0BB99216E}" type="datetimeFigureOut">
              <a:rPr lang="fr-FR" smtClean="0"/>
              <a:t>31/08/2021</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C89CA92-98E4-4DB1-9A22-29199C402397}" type="slidenum">
              <a:rPr lang="fr-FR" smtClean="0"/>
              <a:t>‹N°›</a:t>
            </a:fld>
            <a:endParaRPr lang="fr-FR"/>
          </a:p>
        </p:txBody>
      </p:sp>
    </p:spTree>
    <p:extLst>
      <p:ext uri="{BB962C8B-B14F-4D97-AF65-F5344CB8AC3E}">
        <p14:creationId xmlns:p14="http://schemas.microsoft.com/office/powerpoint/2010/main" val="2522432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4A336E6-6743-42FD-89E8-3AF0BB99216E}" type="datetimeFigureOut">
              <a:rPr lang="fr-FR" smtClean="0"/>
              <a:t>31/08/2021</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C89CA92-98E4-4DB1-9A22-29199C402397}" type="slidenum">
              <a:rPr lang="fr-FR" smtClean="0"/>
              <a:t>‹N°›</a:t>
            </a:fld>
            <a:endParaRPr lang="fr-FR"/>
          </a:p>
        </p:txBody>
      </p:sp>
    </p:spTree>
    <p:extLst>
      <p:ext uri="{BB962C8B-B14F-4D97-AF65-F5344CB8AC3E}">
        <p14:creationId xmlns:p14="http://schemas.microsoft.com/office/powerpoint/2010/main" val="1229975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4A336E6-6743-42FD-89E8-3AF0BB99216E}" type="datetimeFigureOut">
              <a:rPr lang="fr-FR" smtClean="0"/>
              <a:t>31/08/2021</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C89CA92-98E4-4DB1-9A22-29199C402397}" type="slidenum">
              <a:rPr lang="fr-FR" smtClean="0"/>
              <a:t>‹N°›</a:t>
            </a:fld>
            <a:endParaRPr lang="fr-FR"/>
          </a:p>
        </p:txBody>
      </p:sp>
    </p:spTree>
    <p:extLst>
      <p:ext uri="{BB962C8B-B14F-4D97-AF65-F5344CB8AC3E}">
        <p14:creationId xmlns:p14="http://schemas.microsoft.com/office/powerpoint/2010/main" val="2004348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4A336E6-6743-42FD-89E8-3AF0BB99216E}" type="datetimeFigureOut">
              <a:rPr lang="fr-FR" smtClean="0"/>
              <a:t>31/08/2021</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C89CA92-98E4-4DB1-9A22-29199C402397}" type="slidenum">
              <a:rPr lang="fr-FR" smtClean="0"/>
              <a:t>‹N°›</a:t>
            </a:fld>
            <a:endParaRPr lang="fr-FR"/>
          </a:p>
        </p:txBody>
      </p:sp>
    </p:spTree>
    <p:extLst>
      <p:ext uri="{BB962C8B-B14F-4D97-AF65-F5344CB8AC3E}">
        <p14:creationId xmlns:p14="http://schemas.microsoft.com/office/powerpoint/2010/main" val="2307412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A336E6-6743-42FD-89E8-3AF0BB99216E}" type="datetimeFigureOut">
              <a:rPr lang="fr-FR" smtClean="0"/>
              <a:t>31/08/2021</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C89CA92-98E4-4DB1-9A22-29199C402397}" type="slidenum">
              <a:rPr lang="fr-FR" smtClean="0"/>
              <a:t>‹N°›</a:t>
            </a:fld>
            <a:endParaRPr lang="fr-FR"/>
          </a:p>
        </p:txBody>
      </p:sp>
    </p:spTree>
    <p:extLst>
      <p:ext uri="{BB962C8B-B14F-4D97-AF65-F5344CB8AC3E}">
        <p14:creationId xmlns:p14="http://schemas.microsoft.com/office/powerpoint/2010/main" val="933636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4A336E6-6743-42FD-89E8-3AF0BB99216E}" type="datetimeFigureOut">
              <a:rPr lang="fr-FR" smtClean="0"/>
              <a:t>31/08/2021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C89CA92-98E4-4DB1-9A22-29199C402397}" type="slidenum">
              <a:rPr lang="fr-FR" smtClean="0"/>
              <a:t>‹N°›</a:t>
            </a:fld>
            <a:endParaRPr lang="fr-FR"/>
          </a:p>
        </p:txBody>
      </p:sp>
    </p:spTree>
    <p:extLst>
      <p:ext uri="{BB962C8B-B14F-4D97-AF65-F5344CB8AC3E}">
        <p14:creationId xmlns:p14="http://schemas.microsoft.com/office/powerpoint/2010/main" val="2101642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4A336E6-6743-42FD-89E8-3AF0BB99216E}" type="datetimeFigureOut">
              <a:rPr lang="fr-FR" smtClean="0"/>
              <a:t>31/08/2021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C89CA92-98E4-4DB1-9A22-29199C402397}" type="slidenum">
              <a:rPr lang="fr-FR" smtClean="0"/>
              <a:t>‹N°›</a:t>
            </a:fld>
            <a:endParaRPr lang="fr-FR"/>
          </a:p>
        </p:txBody>
      </p:sp>
    </p:spTree>
    <p:extLst>
      <p:ext uri="{BB962C8B-B14F-4D97-AF65-F5344CB8AC3E}">
        <p14:creationId xmlns:p14="http://schemas.microsoft.com/office/powerpoint/2010/main" val="2838705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4A336E6-6743-42FD-89E8-3AF0BB99216E}" type="datetimeFigureOut">
              <a:rPr lang="fr-FR" smtClean="0"/>
              <a:t>31/08/2021</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C89CA92-98E4-4DB1-9A22-29199C402397}" type="slidenum">
              <a:rPr lang="fr-FR" smtClean="0"/>
              <a:t>‹N°›</a:t>
            </a:fld>
            <a:endParaRPr lang="fr-FR"/>
          </a:p>
        </p:txBody>
      </p:sp>
    </p:spTree>
    <p:extLst>
      <p:ext uri="{BB962C8B-B14F-4D97-AF65-F5344CB8AC3E}">
        <p14:creationId xmlns:p14="http://schemas.microsoft.com/office/powerpoint/2010/main" val="18256036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89213" y="553792"/>
            <a:ext cx="8915399" cy="1094023"/>
          </a:xfrm>
        </p:spPr>
        <p:txBody>
          <a:bodyPr/>
          <a:lstStyle/>
          <a:p>
            <a:r>
              <a:rPr lang="fr-FR" dirty="0"/>
              <a:t>Ecole Inclusive PAI</a:t>
            </a:r>
          </a:p>
        </p:txBody>
      </p:sp>
      <p:sp>
        <p:nvSpPr>
          <p:cNvPr id="3" name="Sous-titre 2"/>
          <p:cNvSpPr>
            <a:spLocks noGrp="1"/>
          </p:cNvSpPr>
          <p:nvPr>
            <p:ph type="subTitle" idx="1"/>
          </p:nvPr>
        </p:nvSpPr>
        <p:spPr>
          <a:xfrm>
            <a:off x="2589212" y="2240241"/>
            <a:ext cx="8915399" cy="1126283"/>
          </a:xfrm>
        </p:spPr>
        <p:txBody>
          <a:bodyPr>
            <a:noAutofit/>
          </a:bodyPr>
          <a:lstStyle/>
          <a:p>
            <a:r>
              <a:rPr lang="fr-FR" sz="2000" i="1" dirty="0"/>
              <a:t>Article D 351-9 du Code de l’Education  et Bulletin officiel n° 9 du 4-3-2021/ Circulaire du 10-2-2021</a:t>
            </a:r>
          </a:p>
          <a:p>
            <a:endParaRPr lang="fr-FR" sz="2000" i="1" dirty="0"/>
          </a:p>
          <a:p>
            <a:r>
              <a:rPr lang="fr-FR" sz="2800" b="1" dirty="0"/>
              <a:t>Présentation de la nouvelle circulaire aux MEN et Infirmiers / Infirmières EN</a:t>
            </a:r>
          </a:p>
        </p:txBody>
      </p:sp>
      <p:sp>
        <p:nvSpPr>
          <p:cNvPr id="4" name="Espace réservé du pied de page 3"/>
          <p:cNvSpPr>
            <a:spLocks noGrp="1"/>
          </p:cNvSpPr>
          <p:nvPr>
            <p:ph type="ftr" sz="quarter" idx="11"/>
          </p:nvPr>
        </p:nvSpPr>
        <p:spPr>
          <a:xfrm>
            <a:off x="2048299" y="5659290"/>
            <a:ext cx="7619999" cy="365125"/>
          </a:xfrm>
        </p:spPr>
        <p:txBody>
          <a:bodyPr/>
          <a:lstStyle/>
          <a:p>
            <a:r>
              <a:rPr lang="fr-FR" sz="1600" b="1" dirty="0"/>
              <a:t>Dr Isabelle Gari  Médecin EN   Juin  2021</a:t>
            </a:r>
          </a:p>
        </p:txBody>
      </p:sp>
    </p:spTree>
    <p:extLst>
      <p:ext uri="{BB962C8B-B14F-4D97-AF65-F5344CB8AC3E}">
        <p14:creationId xmlns:p14="http://schemas.microsoft.com/office/powerpoint/2010/main" val="1982071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Secrétaire médico-scolaire</a:t>
            </a:r>
          </a:p>
        </p:txBody>
      </p:sp>
      <p:sp>
        <p:nvSpPr>
          <p:cNvPr id="3" name="Espace réservé du contenu 2"/>
          <p:cNvSpPr>
            <a:spLocks noGrp="1"/>
          </p:cNvSpPr>
          <p:nvPr>
            <p:ph idx="1"/>
          </p:nvPr>
        </p:nvSpPr>
        <p:spPr>
          <a:xfrm>
            <a:off x="2589212" y="1506828"/>
            <a:ext cx="8915400" cy="4404394"/>
          </a:xfrm>
        </p:spPr>
        <p:txBody>
          <a:bodyPr>
            <a:normAutofit/>
          </a:bodyPr>
          <a:lstStyle/>
          <a:p>
            <a:r>
              <a:rPr lang="fr-FR" dirty="0"/>
              <a:t>Assure  la globalité de la gestion administrative du PAI.</a:t>
            </a:r>
          </a:p>
          <a:p>
            <a:r>
              <a:rPr lang="fr-FR" dirty="0"/>
              <a:t>Répond aux demandes des directeurs d'école ou des chefs d'établissement sur les procédures académiques de mise en place des PAI.</a:t>
            </a:r>
          </a:p>
          <a:p>
            <a:r>
              <a:rPr lang="fr-FR" dirty="0"/>
              <a:t>Analyse la demande de la famille, lui explique les démarches et organise les rendez-vous nécessaires avec le médecin.</a:t>
            </a:r>
          </a:p>
          <a:p>
            <a:r>
              <a:rPr lang="fr-FR" dirty="0"/>
              <a:t>Récupère un exemplaire signé du PAI pour le dossier médical de l'élève  </a:t>
            </a:r>
          </a:p>
          <a:p>
            <a:pPr marL="0" indent="0">
              <a:buNone/>
            </a:pPr>
            <a:r>
              <a:rPr lang="fr-FR" dirty="0"/>
              <a:t>     ( dossier médical informatisé Esculape ) </a:t>
            </a:r>
          </a:p>
          <a:p>
            <a:r>
              <a:rPr lang="fr-FR" dirty="0"/>
              <a:t> Tient un registre des PAI.</a:t>
            </a:r>
          </a:p>
          <a:p>
            <a:pPr marL="0" indent="0">
              <a:buNone/>
            </a:pPr>
            <a:endParaRPr lang="fr-FR" dirty="0"/>
          </a:p>
          <a:p>
            <a:pPr>
              <a:buFont typeface="Wingdings" panose="05000000000000000000" pitchFamily="2" charset="2"/>
              <a:buChar char="v"/>
            </a:pPr>
            <a:r>
              <a:rPr lang="fr-FR" dirty="0"/>
              <a:t>Merci de lui transmettre une copie du PAI signé par tous ( papier ou scannée) </a:t>
            </a:r>
          </a:p>
        </p:txBody>
      </p:sp>
    </p:spTree>
    <p:extLst>
      <p:ext uri="{BB962C8B-B14F-4D97-AF65-F5344CB8AC3E}">
        <p14:creationId xmlns:p14="http://schemas.microsoft.com/office/powerpoint/2010/main" val="832784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stretch>
            <a:fillRect/>
          </a:stretch>
        </p:blipFill>
        <p:spPr>
          <a:xfrm>
            <a:off x="6709893" y="150285"/>
            <a:ext cx="4443211" cy="6441006"/>
          </a:xfrm>
          <a:prstGeom prst="rect">
            <a:avLst/>
          </a:prstGeom>
        </p:spPr>
      </p:pic>
      <p:sp>
        <p:nvSpPr>
          <p:cNvPr id="5" name="ZoneTexte 4"/>
          <p:cNvSpPr txBox="1"/>
          <p:nvPr/>
        </p:nvSpPr>
        <p:spPr>
          <a:xfrm>
            <a:off x="991672" y="1687132"/>
            <a:ext cx="5537917" cy="2062103"/>
          </a:xfrm>
          <a:prstGeom prst="rect">
            <a:avLst/>
          </a:prstGeom>
          <a:noFill/>
        </p:spPr>
        <p:txBody>
          <a:bodyPr wrap="square" rtlCol="0">
            <a:spAutoFit/>
          </a:bodyPr>
          <a:lstStyle/>
          <a:p>
            <a:r>
              <a:rPr lang="fr-FR" sz="2400" dirty="0"/>
              <a:t>Modèle national</a:t>
            </a:r>
          </a:p>
          <a:p>
            <a:r>
              <a:rPr lang="fr-FR" sz="2400" dirty="0"/>
              <a:t>Disponible sur :  </a:t>
            </a:r>
          </a:p>
          <a:p>
            <a:r>
              <a:rPr lang="fr-FR" sz="1600" dirty="0">
                <a:solidFill>
                  <a:srgbClr val="0070C0"/>
                </a:solidFill>
              </a:rPr>
              <a:t>https://eduscol.education.fr/1207/la-scolarisation-des-enfants-malades</a:t>
            </a:r>
          </a:p>
          <a:p>
            <a:endParaRPr lang="fr-FR" sz="2400" dirty="0"/>
          </a:p>
          <a:p>
            <a:r>
              <a:rPr lang="fr-FR" sz="2400" dirty="0"/>
              <a:t>PDF modifiable</a:t>
            </a:r>
          </a:p>
        </p:txBody>
      </p:sp>
    </p:spTree>
    <p:extLst>
      <p:ext uri="{BB962C8B-B14F-4D97-AF65-F5344CB8AC3E}">
        <p14:creationId xmlns:p14="http://schemas.microsoft.com/office/powerpoint/2010/main" val="3542949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stretch>
            <a:fillRect/>
          </a:stretch>
        </p:blipFill>
        <p:spPr>
          <a:xfrm>
            <a:off x="4800294" y="56097"/>
            <a:ext cx="5747503" cy="6512128"/>
          </a:xfrm>
          <a:prstGeom prst="rect">
            <a:avLst/>
          </a:prstGeom>
        </p:spPr>
      </p:pic>
    </p:spTree>
    <p:extLst>
      <p:ext uri="{BB962C8B-B14F-4D97-AF65-F5344CB8AC3E}">
        <p14:creationId xmlns:p14="http://schemas.microsoft.com/office/powerpoint/2010/main" val="708363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stretch>
            <a:fillRect/>
          </a:stretch>
        </p:blipFill>
        <p:spPr>
          <a:xfrm>
            <a:off x="5687881" y="69327"/>
            <a:ext cx="4821280" cy="6701835"/>
          </a:xfrm>
          <a:prstGeom prst="rect">
            <a:avLst/>
          </a:prstGeom>
        </p:spPr>
      </p:pic>
    </p:spTree>
    <p:extLst>
      <p:ext uri="{BB962C8B-B14F-4D97-AF65-F5344CB8AC3E}">
        <p14:creationId xmlns:p14="http://schemas.microsoft.com/office/powerpoint/2010/main" val="244027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Espace réservé du contenu 2"/>
          <p:cNvPicPr>
            <a:picLocks noGrp="1" noChangeAspect="1"/>
          </p:cNvPicPr>
          <p:nvPr>
            <p:ph idx="1"/>
          </p:nvPr>
        </p:nvPicPr>
        <p:blipFill>
          <a:blip r:embed="rId2"/>
          <a:stretch>
            <a:fillRect/>
          </a:stretch>
        </p:blipFill>
        <p:spPr>
          <a:xfrm>
            <a:off x="5137124" y="152627"/>
            <a:ext cx="4985670" cy="6544387"/>
          </a:xfrm>
          <a:prstGeom prst="rect">
            <a:avLst/>
          </a:prstGeom>
        </p:spPr>
      </p:pic>
    </p:spTree>
    <p:extLst>
      <p:ext uri="{BB962C8B-B14F-4D97-AF65-F5344CB8AC3E}">
        <p14:creationId xmlns:p14="http://schemas.microsoft.com/office/powerpoint/2010/main" val="404330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stretch>
            <a:fillRect/>
          </a:stretch>
        </p:blipFill>
        <p:spPr>
          <a:xfrm>
            <a:off x="3649382" y="0"/>
            <a:ext cx="4893236" cy="6858000"/>
          </a:xfrm>
          <a:prstGeom prst="rect">
            <a:avLst/>
          </a:prstGeom>
        </p:spPr>
      </p:pic>
    </p:spTree>
    <p:extLst>
      <p:ext uri="{BB962C8B-B14F-4D97-AF65-F5344CB8AC3E}">
        <p14:creationId xmlns:p14="http://schemas.microsoft.com/office/powerpoint/2010/main" val="604194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Les implications dans le PAI du secret médical et du secret professionnel</a:t>
            </a:r>
          </a:p>
        </p:txBody>
      </p:sp>
      <p:sp>
        <p:nvSpPr>
          <p:cNvPr id="3" name="Espace réservé du contenu 2"/>
          <p:cNvSpPr>
            <a:spLocks noGrp="1"/>
          </p:cNvSpPr>
          <p:nvPr>
            <p:ph idx="1"/>
          </p:nvPr>
        </p:nvSpPr>
        <p:spPr/>
        <p:txBody>
          <a:bodyPr>
            <a:normAutofit lnSpcReduction="10000"/>
          </a:bodyPr>
          <a:lstStyle/>
          <a:p>
            <a:r>
              <a:rPr lang="fr-FR" dirty="0"/>
              <a:t>Les informations partagées à chaque niveau sont celles strictement nécessaires à la coordination ou la continuité des soins, la prévention ou le suivi médico-social et social. </a:t>
            </a:r>
          </a:p>
          <a:p>
            <a:r>
              <a:rPr lang="fr-FR" dirty="0"/>
              <a:t>Les professionnels doivent rester dans le périmètre de leur mission. </a:t>
            </a:r>
          </a:p>
          <a:p>
            <a:r>
              <a:rPr lang="fr-FR" dirty="0"/>
              <a:t>Seules les conséquences de la maladie utiles à la mise en œuvre du PAI (et non le diagnostic) doivent être connues pour permettre l'accompagnement dans la collectivité.</a:t>
            </a:r>
          </a:p>
          <a:p>
            <a:r>
              <a:rPr lang="fr-FR" dirty="0"/>
              <a:t>Pour rappel, tout fonctionnaire ou tout agent contractuel est soumis à </a:t>
            </a:r>
            <a:r>
              <a:rPr lang="fr-FR" b="1" dirty="0"/>
              <a:t>l'obligation de discrétion </a:t>
            </a:r>
            <a:r>
              <a:rPr lang="fr-FR" dirty="0"/>
              <a:t>concernant ces informations ou ces documents. Cette obligation s'applique pendant et en dehors du temps de service.</a:t>
            </a:r>
          </a:p>
          <a:p>
            <a:r>
              <a:rPr lang="fr-FR" dirty="0"/>
              <a:t>Dans le respect du droit de la personne, </a:t>
            </a:r>
            <a:r>
              <a:rPr lang="fr-FR" b="1" dirty="0"/>
              <a:t>l'affichage à la vue de tous des noms et des pathologies est strictement interdit.</a:t>
            </a:r>
          </a:p>
        </p:txBody>
      </p:sp>
    </p:spTree>
    <p:extLst>
      <p:ext uri="{BB962C8B-B14F-4D97-AF65-F5344CB8AC3E}">
        <p14:creationId xmlns:p14="http://schemas.microsoft.com/office/powerpoint/2010/main" val="917877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Mise à jour  du PAI</a:t>
            </a:r>
          </a:p>
        </p:txBody>
      </p:sp>
      <p:sp>
        <p:nvSpPr>
          <p:cNvPr id="3" name="Espace réservé du contenu 2"/>
          <p:cNvSpPr>
            <a:spLocks noGrp="1"/>
          </p:cNvSpPr>
          <p:nvPr>
            <p:ph idx="1"/>
          </p:nvPr>
        </p:nvSpPr>
        <p:spPr/>
        <p:txBody>
          <a:bodyPr>
            <a:normAutofit/>
          </a:bodyPr>
          <a:lstStyle/>
          <a:p>
            <a:r>
              <a:rPr lang="fr-FR" sz="2000" dirty="0"/>
              <a:t>Avant chaque rentrée scolaire, s'ils souhaitent la poursuite ou la modification du PAI, </a:t>
            </a:r>
            <a:r>
              <a:rPr lang="fr-FR" sz="2000" b="1" dirty="0"/>
              <a:t>les responsables légaux</a:t>
            </a:r>
            <a:r>
              <a:rPr lang="fr-FR" sz="2000" dirty="0"/>
              <a:t>, expriment leur </a:t>
            </a:r>
            <a:r>
              <a:rPr lang="fr-FR" sz="2000" b="1" dirty="0"/>
              <a:t>demande auprès du directeur d'école </a:t>
            </a:r>
            <a:r>
              <a:rPr lang="fr-FR" sz="2000" dirty="0"/>
              <a:t>et </a:t>
            </a:r>
            <a:r>
              <a:rPr lang="fr-FR" sz="2000" b="1" dirty="0"/>
              <a:t> renseignent  la fiche appropriée </a:t>
            </a:r>
            <a:r>
              <a:rPr lang="fr-FR" sz="2000" dirty="0"/>
              <a:t>du dossier de rentrée scolaire pour demander la poursuite du PAI ;</a:t>
            </a:r>
          </a:p>
          <a:p>
            <a:endParaRPr lang="fr-FR" sz="2000" dirty="0"/>
          </a:p>
          <a:p>
            <a:r>
              <a:rPr lang="fr-FR" sz="2000" dirty="0"/>
              <a:t>Ils </a:t>
            </a:r>
            <a:r>
              <a:rPr lang="fr-FR" sz="2000" b="1" dirty="0"/>
              <a:t>fournissent les éléments nécessaires à la mise à jour du PAI à chaque rentrée scolaire</a:t>
            </a:r>
          </a:p>
        </p:txBody>
      </p:sp>
    </p:spTree>
    <p:extLst>
      <p:ext uri="{BB962C8B-B14F-4D97-AF65-F5344CB8AC3E}">
        <p14:creationId xmlns:p14="http://schemas.microsoft.com/office/powerpoint/2010/main" val="3925682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25769" y="624110"/>
            <a:ext cx="1983347" cy="1977422"/>
          </a:xfrm>
        </p:spPr>
        <p:txBody>
          <a:bodyPr>
            <a:noAutofit/>
          </a:bodyPr>
          <a:lstStyle/>
          <a:p>
            <a:r>
              <a:rPr lang="fr-FR" sz="1800" dirty="0"/>
              <a:t>Modèle proposé pour la mise à jour du PAI</a:t>
            </a:r>
          </a:p>
        </p:txBody>
      </p:sp>
      <p:pic>
        <p:nvPicPr>
          <p:cNvPr id="4" name="Image 3"/>
          <p:cNvPicPr>
            <a:picLocks noChangeAspect="1"/>
          </p:cNvPicPr>
          <p:nvPr/>
        </p:nvPicPr>
        <p:blipFill>
          <a:blip r:embed="rId2"/>
          <a:stretch>
            <a:fillRect/>
          </a:stretch>
        </p:blipFill>
        <p:spPr>
          <a:xfrm>
            <a:off x="3666257" y="0"/>
            <a:ext cx="4859486" cy="6858000"/>
          </a:xfrm>
          <a:prstGeom prst="rect">
            <a:avLst/>
          </a:prstGeom>
        </p:spPr>
      </p:pic>
    </p:spTree>
    <p:extLst>
      <p:ext uri="{BB962C8B-B14F-4D97-AF65-F5344CB8AC3E}">
        <p14:creationId xmlns:p14="http://schemas.microsoft.com/office/powerpoint/2010/main" val="2909099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poursuite du PAI à l'identique</a:t>
            </a:r>
          </a:p>
        </p:txBody>
      </p:sp>
      <p:sp>
        <p:nvSpPr>
          <p:cNvPr id="3" name="Espace réservé du contenu 2"/>
          <p:cNvSpPr>
            <a:spLocks noGrp="1"/>
          </p:cNvSpPr>
          <p:nvPr>
            <p:ph idx="1"/>
          </p:nvPr>
        </p:nvSpPr>
        <p:spPr>
          <a:xfrm>
            <a:off x="2589212" y="1532586"/>
            <a:ext cx="8915400" cy="4378636"/>
          </a:xfrm>
        </p:spPr>
        <p:txBody>
          <a:bodyPr>
            <a:normAutofit/>
          </a:bodyPr>
          <a:lstStyle/>
          <a:p>
            <a:pPr marL="0" indent="0">
              <a:buNone/>
            </a:pPr>
            <a:r>
              <a:rPr lang="fr-FR" b="1" dirty="0"/>
              <a:t>L'INFIRMIER DE L'ÉDUCATION NATIONALE  </a:t>
            </a:r>
            <a:endParaRPr lang="fr-FR" dirty="0"/>
          </a:p>
          <a:p>
            <a:endParaRPr lang="fr-FR" b="1" dirty="0"/>
          </a:p>
          <a:p>
            <a:r>
              <a:rPr lang="fr-FR" dirty="0"/>
              <a:t>participe à l'évaluation des besoins de l'élève et s'assure de la mise en œuvre du  PAI </a:t>
            </a:r>
            <a:endParaRPr lang="fr-FR" b="1" dirty="0"/>
          </a:p>
          <a:p>
            <a:r>
              <a:rPr lang="fr-FR" b="1" dirty="0"/>
              <a:t>vérifie</a:t>
            </a:r>
            <a:r>
              <a:rPr lang="fr-FR" dirty="0"/>
              <a:t>, en lien avec la famille et dans le cadre du suivi de l'élève, </a:t>
            </a:r>
            <a:r>
              <a:rPr lang="fr-FR" b="1" dirty="0"/>
              <a:t>la validité de l'ordonnance et la conformité des médicaments et de la trousse d'urgence ;</a:t>
            </a:r>
            <a:endParaRPr lang="fr-FR" dirty="0"/>
          </a:p>
          <a:p>
            <a:r>
              <a:rPr lang="fr-FR" dirty="0"/>
              <a:t>conseille le directeur d'école ou le chef d'établissement sur les lieux de stockage et sur la communication liée à la mise en œuvre du PAI à chaque rentrée scolaire ;</a:t>
            </a:r>
          </a:p>
          <a:p>
            <a:r>
              <a:rPr lang="fr-FR" dirty="0"/>
              <a:t>sollicite en tant que de besoin le médecin de l'éducation nationale  </a:t>
            </a:r>
          </a:p>
        </p:txBody>
      </p:sp>
    </p:spTree>
    <p:extLst>
      <p:ext uri="{BB962C8B-B14F-4D97-AF65-F5344CB8AC3E}">
        <p14:creationId xmlns:p14="http://schemas.microsoft.com/office/powerpoint/2010/main" val="3811272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Principes  généraux  : tous les temps de présence  à l’école</a:t>
            </a:r>
          </a:p>
        </p:txBody>
      </p:sp>
      <p:sp>
        <p:nvSpPr>
          <p:cNvPr id="3" name="Espace réservé du contenu 2"/>
          <p:cNvSpPr>
            <a:spLocks noGrp="1"/>
          </p:cNvSpPr>
          <p:nvPr>
            <p:ph idx="1"/>
          </p:nvPr>
        </p:nvSpPr>
        <p:spPr/>
        <p:txBody>
          <a:bodyPr>
            <a:normAutofit/>
          </a:bodyPr>
          <a:lstStyle/>
          <a:p>
            <a:pPr marL="0" indent="0">
              <a:buNone/>
            </a:pPr>
            <a:endParaRPr lang="fr-FR" dirty="0"/>
          </a:p>
          <a:p>
            <a:r>
              <a:rPr lang="fr-FR" b="1" dirty="0"/>
              <a:t>Tous les aspects de la vie de l'enfant </a:t>
            </a:r>
            <a:r>
              <a:rPr lang="fr-FR" dirty="0"/>
              <a:t> dans la structure collective doivent être pris en compte, y compris ce qui n'est pas toujours visible comme la fatigabilité, un état dépressif ou bien l'impossibilité à exprimer ses besoins.</a:t>
            </a:r>
          </a:p>
          <a:p>
            <a:pPr marL="0" indent="0">
              <a:buNone/>
            </a:pPr>
            <a:endParaRPr lang="fr-FR" dirty="0"/>
          </a:p>
          <a:p>
            <a:r>
              <a:rPr lang="fr-FR" dirty="0"/>
              <a:t>Applicable pendant le temps scolaire dans les écoles  et lorsque le PAI est également signé par l'organisateur des temps périscolaires, dont celui de la restauration, les principes de cette dernière s'y appliquent également</a:t>
            </a:r>
          </a:p>
          <a:p>
            <a:pPr marL="0" indent="0">
              <a:buNone/>
            </a:pPr>
            <a:endParaRPr lang="fr-FR" dirty="0"/>
          </a:p>
          <a:p>
            <a:r>
              <a:rPr lang="fr-FR" dirty="0"/>
              <a:t>la prise en compte de l'ensemble du temps de présence de l'élève dans tous les espaces de l'école ou de l'établissement.</a:t>
            </a:r>
          </a:p>
        </p:txBody>
      </p:sp>
    </p:spTree>
    <p:extLst>
      <p:ext uri="{BB962C8B-B14F-4D97-AF65-F5344CB8AC3E}">
        <p14:creationId xmlns:p14="http://schemas.microsoft.com/office/powerpoint/2010/main" val="4039392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2e cas :</a:t>
            </a:r>
            <a:br>
              <a:rPr lang="fr-FR" dirty="0"/>
            </a:br>
            <a:r>
              <a:rPr lang="fr-FR" dirty="0"/>
              <a:t>poursuite du PAI avec modification</a:t>
            </a:r>
            <a:br>
              <a:rPr lang="fr-FR" dirty="0"/>
            </a:br>
            <a:endParaRPr lang="fr-FR" dirty="0"/>
          </a:p>
        </p:txBody>
      </p:sp>
      <p:sp>
        <p:nvSpPr>
          <p:cNvPr id="3" name="Espace réservé du contenu 2"/>
          <p:cNvSpPr>
            <a:spLocks noGrp="1"/>
          </p:cNvSpPr>
          <p:nvPr>
            <p:ph idx="1"/>
          </p:nvPr>
        </p:nvSpPr>
        <p:spPr/>
        <p:txBody>
          <a:bodyPr/>
          <a:lstStyle/>
          <a:p>
            <a:pPr marL="0" indent="0">
              <a:buNone/>
            </a:pPr>
            <a:r>
              <a:rPr lang="fr-FR" b="1" dirty="0"/>
              <a:t>LE MÉDECIN DE L'ÉDUCATION NATIONALE  </a:t>
            </a:r>
          </a:p>
          <a:p>
            <a:pPr marL="0" indent="0">
              <a:buNone/>
            </a:pPr>
            <a:endParaRPr lang="fr-FR" dirty="0"/>
          </a:p>
          <a:p>
            <a:r>
              <a:rPr lang="fr-FR" sz="2400" dirty="0"/>
              <a:t>réexamine la demande ;</a:t>
            </a:r>
          </a:p>
          <a:p>
            <a:r>
              <a:rPr lang="fr-FR" sz="2400" dirty="0"/>
              <a:t>Valide la modification du   PAI </a:t>
            </a:r>
          </a:p>
          <a:p>
            <a:r>
              <a:rPr lang="fr-FR" sz="2400" dirty="0"/>
              <a:t>ou élabore un nouveau PAI, suivant les nouveaux documents fournis par le médecin qui suit l'enfant.</a:t>
            </a:r>
          </a:p>
          <a:p>
            <a:endParaRPr lang="fr-FR" dirty="0"/>
          </a:p>
        </p:txBody>
      </p:sp>
    </p:spTree>
    <p:extLst>
      <p:ext uri="{BB962C8B-B14F-4D97-AF65-F5344CB8AC3E}">
        <p14:creationId xmlns:p14="http://schemas.microsoft.com/office/powerpoint/2010/main" val="3167663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Dans tous les cas , </a:t>
            </a:r>
            <a:r>
              <a:rPr lang="fr-FR" b="1" dirty="0"/>
              <a:t>LE DIRECTEUR D'ÉCOLE  </a:t>
            </a:r>
            <a:br>
              <a:rPr lang="fr-FR" b="1" dirty="0"/>
            </a:br>
            <a:endParaRPr lang="fr-FR" dirty="0"/>
          </a:p>
        </p:txBody>
      </p:sp>
      <p:sp>
        <p:nvSpPr>
          <p:cNvPr id="3" name="Espace réservé du contenu 2"/>
          <p:cNvSpPr>
            <a:spLocks noGrp="1"/>
          </p:cNvSpPr>
          <p:nvPr>
            <p:ph idx="1"/>
          </p:nvPr>
        </p:nvSpPr>
        <p:spPr>
          <a:xfrm>
            <a:off x="2099256" y="2133600"/>
            <a:ext cx="9405356" cy="3777622"/>
          </a:xfrm>
        </p:spPr>
        <p:txBody>
          <a:bodyPr>
            <a:normAutofit/>
          </a:bodyPr>
          <a:lstStyle/>
          <a:p>
            <a:pPr marL="0" indent="0">
              <a:buNone/>
            </a:pPr>
            <a:endParaRPr lang="fr-FR" dirty="0"/>
          </a:p>
          <a:p>
            <a:r>
              <a:rPr lang="fr-FR" sz="2200" dirty="0"/>
              <a:t>vérifie la demande de poursuite ou de modification du PAI en cours ;</a:t>
            </a:r>
          </a:p>
          <a:p>
            <a:pPr marL="0" indent="0">
              <a:buNone/>
            </a:pPr>
            <a:endParaRPr lang="fr-FR" sz="2200" dirty="0"/>
          </a:p>
          <a:p>
            <a:r>
              <a:rPr lang="fr-FR" sz="2200" dirty="0"/>
              <a:t>s'assure de la mise en œuvre du PAI pour l'année scolaire.</a:t>
            </a:r>
          </a:p>
          <a:p>
            <a:endParaRPr lang="fr-FR" sz="2200" dirty="0"/>
          </a:p>
          <a:p>
            <a:pPr marL="0" indent="0">
              <a:buNone/>
            </a:pPr>
            <a:r>
              <a:rPr lang="fr-FR" sz="2200" b="1" dirty="0"/>
              <a:t>Les trousses d'urgence doivent être accessibles pour le scolaire, le périscolaire ou l'extrascolaire, dans un lieu repérable par tous et non accessible aux élèves. </a:t>
            </a:r>
          </a:p>
          <a:p>
            <a:endParaRPr lang="fr-FR" dirty="0"/>
          </a:p>
        </p:txBody>
      </p:sp>
    </p:spTree>
    <p:extLst>
      <p:ext uri="{BB962C8B-B14F-4D97-AF65-F5344CB8AC3E}">
        <p14:creationId xmlns:p14="http://schemas.microsoft.com/office/powerpoint/2010/main" val="30339370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44513" y="742682"/>
            <a:ext cx="8915400" cy="3777622"/>
          </a:xfrm>
        </p:spPr>
        <p:txBody>
          <a:bodyPr>
            <a:noAutofit/>
          </a:bodyPr>
          <a:lstStyle/>
          <a:p>
            <a:r>
              <a:rPr lang="fr-FR" sz="2400" dirty="0"/>
              <a:t>En l'absence d'une ordonnance valide </a:t>
            </a:r>
          </a:p>
          <a:p>
            <a:r>
              <a:rPr lang="fr-FR" sz="2400" dirty="0"/>
              <a:t>et/ou d'une trousse d'urgence à jour </a:t>
            </a:r>
          </a:p>
          <a:p>
            <a:r>
              <a:rPr lang="fr-FR" sz="2400" dirty="0"/>
              <a:t>et si besoin du protocole de conduite à tenir en cas d'urgence à jour, </a:t>
            </a:r>
          </a:p>
          <a:p>
            <a:r>
              <a:rPr lang="fr-FR" sz="2400" dirty="0"/>
              <a:t>les personnels ne pouvant légalement administrer sans prescription les médicaments, </a:t>
            </a:r>
          </a:p>
          <a:p>
            <a:r>
              <a:rPr lang="fr-FR" sz="2400" b="1" dirty="0"/>
              <a:t>la partie du PAI relative aux soins ne pourra être mise en œuvre qu'à compter de la fourniture par les responsables légaux des éléments demandés.</a:t>
            </a:r>
            <a:r>
              <a:rPr lang="fr-FR" sz="2400" dirty="0"/>
              <a:t> </a:t>
            </a:r>
          </a:p>
          <a:p>
            <a:r>
              <a:rPr lang="fr-FR" sz="2400" dirty="0"/>
              <a:t>En cas d'urgence, l'appel du Samu-Centre 15 est nécessaire.</a:t>
            </a:r>
          </a:p>
        </p:txBody>
      </p:sp>
    </p:spTree>
    <p:extLst>
      <p:ext uri="{BB962C8B-B14F-4D97-AF65-F5344CB8AC3E}">
        <p14:creationId xmlns:p14="http://schemas.microsoft.com/office/powerpoint/2010/main" val="1550888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48226" y="495321"/>
            <a:ext cx="8911687" cy="1280890"/>
          </a:xfrm>
        </p:spPr>
        <p:txBody>
          <a:bodyPr>
            <a:noAutofit/>
          </a:bodyPr>
          <a:lstStyle/>
          <a:p>
            <a:r>
              <a:rPr lang="fr-FR" sz="2800" b="1" dirty="0"/>
              <a:t>Les directeurs d'école en lien avec l'inspecteur de l'éducation nationale et les responsables de collectivités</a:t>
            </a:r>
          </a:p>
        </p:txBody>
      </p:sp>
      <p:sp>
        <p:nvSpPr>
          <p:cNvPr id="3" name="Espace réservé du contenu 2"/>
          <p:cNvSpPr>
            <a:spLocks noGrp="1"/>
          </p:cNvSpPr>
          <p:nvPr>
            <p:ph idx="1"/>
          </p:nvPr>
        </p:nvSpPr>
        <p:spPr/>
        <p:txBody>
          <a:bodyPr>
            <a:normAutofit/>
          </a:bodyPr>
          <a:lstStyle/>
          <a:p>
            <a:r>
              <a:rPr lang="fr-FR" sz="2000" dirty="0"/>
              <a:t>organisent l'information à destination de l'ensemble de leur personnel concerné, </a:t>
            </a:r>
          </a:p>
          <a:p>
            <a:r>
              <a:rPr lang="fr-FR" sz="2000" dirty="0"/>
              <a:t>afin d'expliciter les traitements et les gestes à prodiguer aux enfants atteints de troubles de la santé. </a:t>
            </a:r>
          </a:p>
          <a:p>
            <a:r>
              <a:rPr lang="fr-FR" sz="2000" dirty="0"/>
              <a:t>Des réunions d'information sont réalisées le plus tôt possible avec l'aide du médecin et/ou de l'infirmier de l'éducation nationale </a:t>
            </a:r>
          </a:p>
          <a:p>
            <a:pPr marL="0" indent="0">
              <a:buNone/>
            </a:pPr>
            <a:endParaRPr lang="fr-FR" sz="2000" dirty="0"/>
          </a:p>
        </p:txBody>
      </p:sp>
    </p:spTree>
    <p:extLst>
      <p:ext uri="{BB962C8B-B14F-4D97-AF65-F5344CB8AC3E}">
        <p14:creationId xmlns:p14="http://schemas.microsoft.com/office/powerpoint/2010/main" val="4807319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liens utiles </a:t>
            </a:r>
          </a:p>
        </p:txBody>
      </p:sp>
      <p:sp>
        <p:nvSpPr>
          <p:cNvPr id="3" name="Espace réservé du contenu 2"/>
          <p:cNvSpPr>
            <a:spLocks noGrp="1"/>
          </p:cNvSpPr>
          <p:nvPr>
            <p:ph idx="1"/>
          </p:nvPr>
        </p:nvSpPr>
        <p:spPr/>
        <p:txBody>
          <a:bodyPr/>
          <a:lstStyle/>
          <a:p>
            <a:r>
              <a:rPr lang="fr-FR" dirty="0"/>
              <a:t>Les modèles de PAI à remplir et des  documents d'accompagnement sont disponibles sur </a:t>
            </a:r>
            <a:r>
              <a:rPr lang="fr-FR" dirty="0" err="1"/>
              <a:t>Eduscol</a:t>
            </a:r>
            <a:r>
              <a:rPr lang="fr-FR" dirty="0"/>
              <a:t> :</a:t>
            </a:r>
          </a:p>
          <a:p>
            <a:pPr marL="0" indent="0">
              <a:buNone/>
            </a:pPr>
            <a:r>
              <a:rPr lang="fr-FR" b="1" dirty="0"/>
              <a:t>      https://eduscol.education.fr/1207/la-scolarisation-des-enfants-malades</a:t>
            </a:r>
          </a:p>
          <a:p>
            <a:endParaRPr lang="fr-FR" dirty="0"/>
          </a:p>
          <a:p>
            <a:r>
              <a:rPr lang="fr-FR" dirty="0"/>
              <a:t>Informations disponibles  sur le site  </a:t>
            </a:r>
          </a:p>
          <a:p>
            <a:endParaRPr lang="fr-FR" dirty="0"/>
          </a:p>
          <a:p>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2341" y="3413557"/>
            <a:ext cx="2234921" cy="965079"/>
          </a:xfrm>
          <a:prstGeom prst="rect">
            <a:avLst/>
          </a:prstGeom>
        </p:spPr>
      </p:pic>
    </p:spTree>
    <p:extLst>
      <p:ext uri="{BB962C8B-B14F-4D97-AF65-F5344CB8AC3E}">
        <p14:creationId xmlns:p14="http://schemas.microsoft.com/office/powerpoint/2010/main" val="1653741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80875" y="389586"/>
            <a:ext cx="8915399" cy="2262781"/>
          </a:xfrm>
        </p:spPr>
        <p:txBody>
          <a:bodyPr/>
          <a:lstStyle/>
          <a:p>
            <a:r>
              <a:rPr lang="fr-FR" dirty="0"/>
              <a:t>En résumé  </a:t>
            </a:r>
            <a:br>
              <a:rPr lang="fr-FR" dirty="0"/>
            </a:br>
            <a:endParaRPr lang="fr-FR" dirty="0"/>
          </a:p>
        </p:txBody>
      </p:sp>
      <p:sp>
        <p:nvSpPr>
          <p:cNvPr id="3" name="Sous-titre 2"/>
          <p:cNvSpPr>
            <a:spLocks noGrp="1"/>
          </p:cNvSpPr>
          <p:nvPr>
            <p:ph type="subTitle" idx="1"/>
          </p:nvPr>
        </p:nvSpPr>
        <p:spPr>
          <a:xfrm>
            <a:off x="1880874" y="2497818"/>
            <a:ext cx="8915399" cy="1126283"/>
          </a:xfrm>
        </p:spPr>
        <p:txBody>
          <a:bodyPr>
            <a:noAutofit/>
          </a:bodyPr>
          <a:lstStyle/>
          <a:p>
            <a:r>
              <a:rPr lang="fr-FR" sz="3200" dirty="0"/>
              <a:t>Protocole pour l’accueil individualisé pour l’accueil d’enfants nécessitant une prise médicamenteuse ou un protocole d’urgence à l’école 1</a:t>
            </a:r>
            <a:r>
              <a:rPr lang="fr-FR" sz="3200" baseline="30000" dirty="0"/>
              <a:t>er</a:t>
            </a:r>
            <a:r>
              <a:rPr lang="fr-FR" sz="3200" dirty="0"/>
              <a:t> degré</a:t>
            </a:r>
          </a:p>
          <a:p>
            <a:endParaRPr lang="fr-FR" sz="3200" dirty="0"/>
          </a:p>
        </p:txBody>
      </p:sp>
    </p:spTree>
    <p:extLst>
      <p:ext uri="{BB962C8B-B14F-4D97-AF65-F5344CB8AC3E}">
        <p14:creationId xmlns:p14="http://schemas.microsoft.com/office/powerpoint/2010/main" val="14603666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1708111" y="1146220"/>
            <a:ext cx="10079900" cy="4893972"/>
          </a:xfrm>
          <a:prstGeom prst="rect">
            <a:avLst/>
          </a:prstGeom>
        </p:spPr>
      </p:pic>
    </p:spTree>
    <p:extLst>
      <p:ext uri="{BB962C8B-B14F-4D97-AF65-F5344CB8AC3E}">
        <p14:creationId xmlns:p14="http://schemas.microsoft.com/office/powerpoint/2010/main" val="6176697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964268" y="1313645"/>
            <a:ext cx="11227732" cy="3541689"/>
          </a:xfrm>
          <a:prstGeom prst="rect">
            <a:avLst/>
          </a:prstGeom>
        </p:spPr>
      </p:pic>
    </p:spTree>
    <p:extLst>
      <p:ext uri="{BB962C8B-B14F-4D97-AF65-F5344CB8AC3E}">
        <p14:creationId xmlns:p14="http://schemas.microsoft.com/office/powerpoint/2010/main" val="3396177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stretch>
            <a:fillRect/>
          </a:stretch>
        </p:blipFill>
        <p:spPr>
          <a:xfrm>
            <a:off x="250932" y="425004"/>
            <a:ext cx="11722054" cy="4517216"/>
          </a:xfrm>
          <a:prstGeom prst="rect">
            <a:avLst/>
          </a:prstGeom>
        </p:spPr>
      </p:pic>
    </p:spTree>
    <p:extLst>
      <p:ext uri="{BB962C8B-B14F-4D97-AF65-F5344CB8AC3E}">
        <p14:creationId xmlns:p14="http://schemas.microsoft.com/office/powerpoint/2010/main" val="14333106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38762" y="635352"/>
            <a:ext cx="12053238" cy="2906338"/>
          </a:xfrm>
          <a:prstGeom prst="rect">
            <a:avLst/>
          </a:prstGeom>
        </p:spPr>
      </p:pic>
    </p:spTree>
    <p:extLst>
      <p:ext uri="{BB962C8B-B14F-4D97-AF65-F5344CB8AC3E}">
        <p14:creationId xmlns:p14="http://schemas.microsoft.com/office/powerpoint/2010/main" val="3346523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PAI pour qui ?</a:t>
            </a:r>
          </a:p>
        </p:txBody>
      </p:sp>
      <p:sp>
        <p:nvSpPr>
          <p:cNvPr id="3" name="Espace réservé du contenu 2"/>
          <p:cNvSpPr>
            <a:spLocks noGrp="1"/>
          </p:cNvSpPr>
          <p:nvPr>
            <p:ph idx="1"/>
          </p:nvPr>
        </p:nvSpPr>
        <p:spPr/>
        <p:txBody>
          <a:bodyPr/>
          <a:lstStyle/>
          <a:p>
            <a:r>
              <a:rPr lang="fr-FR" dirty="0"/>
              <a:t>troubles physiques (allergies, asthme, diabète, épilepsie, drépanocytose, leucémie, etc.) </a:t>
            </a:r>
          </a:p>
          <a:p>
            <a:r>
              <a:rPr lang="fr-FR" dirty="0"/>
              <a:t>ou psychiques (troubles scolaires anxieux, troubles du comportement alimentaire, syndromes dépressifs, etc.) </a:t>
            </a:r>
          </a:p>
          <a:p>
            <a:r>
              <a:rPr lang="fr-FR" dirty="0"/>
              <a:t>évoluant sur une période longue,</a:t>
            </a:r>
          </a:p>
        </p:txBody>
      </p:sp>
    </p:spTree>
    <p:extLst>
      <p:ext uri="{BB962C8B-B14F-4D97-AF65-F5344CB8AC3E}">
        <p14:creationId xmlns:p14="http://schemas.microsoft.com/office/powerpoint/2010/main" val="32781003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5347" y="200182"/>
            <a:ext cx="8911687" cy="1280890"/>
          </a:xfrm>
        </p:spPr>
        <p:txBody>
          <a:bodyPr/>
          <a:lstStyle/>
          <a:p>
            <a:r>
              <a:rPr lang="fr-FR" dirty="0"/>
              <a:t>    </a:t>
            </a:r>
            <a:r>
              <a:rPr lang="fr-FR" b="1" dirty="0">
                <a:solidFill>
                  <a:srgbClr val="FF0000"/>
                </a:solidFill>
                <a:effectLst>
                  <a:outerShdw blurRad="38100" dist="38100" dir="2700000" algn="tl">
                    <a:srgbClr val="000000">
                      <a:alpha val="43137"/>
                    </a:srgbClr>
                  </a:outerShdw>
                </a:effectLst>
              </a:rPr>
              <a:t>Merci pour votre attention</a:t>
            </a:r>
            <a:br>
              <a:rPr lang="fr-FR" b="1" dirty="0">
                <a:solidFill>
                  <a:srgbClr val="FF0000"/>
                </a:solidFill>
                <a:effectLst>
                  <a:outerShdw blurRad="38100" dist="38100" dir="2700000" algn="tl">
                    <a:srgbClr val="000000">
                      <a:alpha val="43137"/>
                    </a:srgbClr>
                  </a:outerShdw>
                </a:effectLst>
              </a:rPr>
            </a:br>
            <a:r>
              <a:rPr lang="fr-FR" b="1" dirty="0">
                <a:solidFill>
                  <a:srgbClr val="FF0000"/>
                </a:solidFill>
                <a:effectLst>
                  <a:outerShdw blurRad="38100" dist="38100" dir="2700000" algn="tl">
                    <a:srgbClr val="000000">
                      <a:alpha val="43137"/>
                    </a:srgbClr>
                  </a:outerShdw>
                </a:effectLst>
              </a:rPr>
              <a:t>     Avez-vous des questions  ?</a:t>
            </a:r>
          </a:p>
        </p:txBody>
      </p:sp>
      <p:pic>
        <p:nvPicPr>
          <p:cNvPr id="4" name="Espace réservé du contenu 3"/>
          <p:cNvPicPr>
            <a:picLocks noGrp="1" noChangeAspect="1"/>
          </p:cNvPicPr>
          <p:nvPr>
            <p:ph idx="1"/>
          </p:nvPr>
        </p:nvPicPr>
        <p:blipFill>
          <a:blip r:embed="rId2"/>
          <a:stretch>
            <a:fillRect/>
          </a:stretch>
        </p:blipFill>
        <p:spPr>
          <a:xfrm>
            <a:off x="2691774" y="1596983"/>
            <a:ext cx="7833023" cy="4368062"/>
          </a:xfrm>
          <a:prstGeom prst="rect">
            <a:avLst/>
          </a:prstGeom>
        </p:spPr>
      </p:pic>
    </p:spTree>
    <p:extLst>
      <p:ext uri="{BB962C8B-B14F-4D97-AF65-F5344CB8AC3E}">
        <p14:creationId xmlns:p14="http://schemas.microsoft.com/office/powerpoint/2010/main" val="2629241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Qui pilote?</a:t>
            </a:r>
          </a:p>
        </p:txBody>
      </p:sp>
      <p:sp>
        <p:nvSpPr>
          <p:cNvPr id="3" name="Espace réservé du contenu 2"/>
          <p:cNvSpPr>
            <a:spLocks noGrp="1"/>
          </p:cNvSpPr>
          <p:nvPr>
            <p:ph idx="1"/>
          </p:nvPr>
        </p:nvSpPr>
        <p:spPr/>
        <p:txBody>
          <a:bodyPr>
            <a:normAutofit/>
          </a:bodyPr>
          <a:lstStyle/>
          <a:p>
            <a:r>
              <a:rPr lang="fr-FR" dirty="0"/>
              <a:t>Le PAI est mis au point </a:t>
            </a:r>
            <a:r>
              <a:rPr lang="fr-FR" b="1" dirty="0"/>
              <a:t>par le directeur d'école </a:t>
            </a:r>
            <a:r>
              <a:rPr lang="fr-FR" dirty="0"/>
              <a:t>avec le concours des acteurs concernés dans le cadre de leurs compétences respectives Le directeur d'école  est responsable de l'application du PAI. </a:t>
            </a:r>
          </a:p>
          <a:p>
            <a:r>
              <a:rPr lang="fr-FR" dirty="0"/>
              <a:t>Les médecins, infirmiers   médico-scolaires apportent </a:t>
            </a:r>
            <a:r>
              <a:rPr lang="fr-FR" b="1" dirty="0"/>
              <a:t>leur conseil </a:t>
            </a:r>
            <a:r>
              <a:rPr lang="fr-FR" dirty="0"/>
              <a:t>et leur concours au directeur d'école, compte tenu des éléments qui leur ont été  communiqués par les médecins qui suivent l'enfant,</a:t>
            </a:r>
          </a:p>
          <a:p>
            <a:r>
              <a:rPr lang="fr-FR" dirty="0"/>
              <a:t>Le maire, le directeur d'accueil,  exercent leur responsabilité, sur les temps où elle est engagée et selon les conventions signées, en lien avec le directeur d'école</a:t>
            </a:r>
          </a:p>
        </p:txBody>
      </p:sp>
    </p:spTree>
    <p:extLst>
      <p:ext uri="{BB962C8B-B14F-4D97-AF65-F5344CB8AC3E}">
        <p14:creationId xmlns:p14="http://schemas.microsoft.com/office/powerpoint/2010/main" val="1476409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Nouveauté</a:t>
            </a:r>
          </a:p>
        </p:txBody>
      </p:sp>
      <p:sp>
        <p:nvSpPr>
          <p:cNvPr id="3" name="Espace réservé du contenu 2"/>
          <p:cNvSpPr>
            <a:spLocks noGrp="1"/>
          </p:cNvSpPr>
          <p:nvPr>
            <p:ph idx="1"/>
          </p:nvPr>
        </p:nvSpPr>
        <p:spPr/>
        <p:txBody>
          <a:bodyPr/>
          <a:lstStyle/>
          <a:p>
            <a:r>
              <a:rPr lang="fr-FR" b="1" dirty="0"/>
              <a:t>Le PAI est élaboré à chaque entrée dans une école  pour la durée de la scolarité dans le même établissement</a:t>
            </a:r>
            <a:r>
              <a:rPr lang="fr-FR" dirty="0"/>
              <a:t>,</a:t>
            </a:r>
          </a:p>
          <a:p>
            <a:r>
              <a:rPr lang="fr-FR" dirty="0"/>
              <a:t> sous réserve de la transmission des éléments nécessaires par les responsables légaux à chaque rentrée scolaire. </a:t>
            </a:r>
          </a:p>
          <a:p>
            <a:r>
              <a:rPr lang="fr-FR" dirty="0"/>
              <a:t>Le PAI peut être révisé ou modifié à tout moment de la scolarité en cas d'évolution de la pathologie, de l'environnement et en cas de changement d'école ou d'établissement, à la demande de la famille.</a:t>
            </a:r>
          </a:p>
          <a:p>
            <a:r>
              <a:rPr lang="fr-FR" dirty="0"/>
              <a:t> Il peut également être arrêté à leur demande.</a:t>
            </a:r>
          </a:p>
        </p:txBody>
      </p:sp>
    </p:spTree>
    <p:extLst>
      <p:ext uri="{BB962C8B-B14F-4D97-AF65-F5344CB8AC3E}">
        <p14:creationId xmlns:p14="http://schemas.microsoft.com/office/powerpoint/2010/main" val="1333074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stretch>
            <a:fillRect/>
          </a:stretch>
        </p:blipFill>
        <p:spPr>
          <a:xfrm>
            <a:off x="3462146" y="183504"/>
            <a:ext cx="5630338" cy="6495182"/>
          </a:xfrm>
          <a:prstGeom prst="rect">
            <a:avLst/>
          </a:prstGeom>
        </p:spPr>
      </p:pic>
    </p:spTree>
    <p:extLst>
      <p:ext uri="{BB962C8B-B14F-4D97-AF65-F5344CB8AC3E}">
        <p14:creationId xmlns:p14="http://schemas.microsoft.com/office/powerpoint/2010/main" val="3376910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1024386"/>
          </a:xfrm>
        </p:spPr>
        <p:txBody>
          <a:bodyPr/>
          <a:lstStyle/>
          <a:p>
            <a:r>
              <a:rPr lang="fr-FR" dirty="0"/>
              <a:t>Le directeur ou la directrice  d’école</a:t>
            </a:r>
          </a:p>
        </p:txBody>
      </p:sp>
      <p:sp>
        <p:nvSpPr>
          <p:cNvPr id="3" name="Espace réservé du contenu 2"/>
          <p:cNvSpPr>
            <a:spLocks noGrp="1"/>
          </p:cNvSpPr>
          <p:nvPr>
            <p:ph idx="1"/>
          </p:nvPr>
        </p:nvSpPr>
        <p:spPr/>
        <p:txBody>
          <a:bodyPr>
            <a:normAutofit fontScale="92500" lnSpcReduction="20000"/>
          </a:bodyPr>
          <a:lstStyle/>
          <a:p>
            <a:r>
              <a:rPr lang="fr-FR" b="1" dirty="0"/>
              <a:t>Informe la famille </a:t>
            </a:r>
            <a:r>
              <a:rPr lang="fr-FR" dirty="0"/>
              <a:t>de la possibilité de mise en place d'un PAI et lui remet les documents relatifs au PAI et les contacts utiles.</a:t>
            </a:r>
          </a:p>
          <a:p>
            <a:r>
              <a:rPr lang="fr-FR" b="1" dirty="0"/>
              <a:t>Sollicite le médecin ou l’infirmier ou la </a:t>
            </a:r>
            <a:r>
              <a:rPr lang="fr-FR" b="1"/>
              <a:t>secrétaire médicale </a:t>
            </a:r>
            <a:r>
              <a:rPr lang="fr-FR"/>
              <a:t>pour </a:t>
            </a:r>
            <a:r>
              <a:rPr lang="fr-FR" dirty="0"/>
              <a:t>toute information ou conseil.</a:t>
            </a:r>
          </a:p>
          <a:p>
            <a:r>
              <a:rPr lang="fr-FR" b="1" dirty="0"/>
              <a:t>S'assure de l'élaboration et de la mise en œuvre du PAI, </a:t>
            </a:r>
            <a:r>
              <a:rPr lang="fr-FR" dirty="0"/>
              <a:t>ainsi que de sa </a:t>
            </a:r>
            <a:r>
              <a:rPr lang="fr-FR" b="1" dirty="0"/>
              <a:t>transmission aux partenaires concernés </a:t>
            </a:r>
            <a:r>
              <a:rPr lang="fr-FR" dirty="0"/>
              <a:t>après sa signature.</a:t>
            </a:r>
          </a:p>
          <a:p>
            <a:r>
              <a:rPr lang="fr-FR" dirty="0"/>
              <a:t>Informe l'équipe de l'école, y compris les remplaçants, des PAI existants, et peut désigner une personne « ressource » chargée de la mise en place pédagogique du PAI et de son suivi.</a:t>
            </a:r>
          </a:p>
          <a:p>
            <a:r>
              <a:rPr lang="fr-FR" b="1" dirty="0"/>
              <a:t>Veille à ce que le PAI et les médicaments éventuels soient à disposition </a:t>
            </a:r>
            <a:r>
              <a:rPr lang="fr-FR" dirty="0"/>
              <a:t>dans un lieu partagé accessible par les adultes de l'école ou de l'établissement, chargés de son application. Il engage les concertations nécessaires avec les partenaires afin de faciliter l'élaboration et la mise en œuvre du PAI sur tous les temps de présence de l'enfant dans l'école ou l'établissement.</a:t>
            </a:r>
          </a:p>
          <a:p>
            <a:endParaRPr lang="fr-FR" dirty="0"/>
          </a:p>
        </p:txBody>
      </p:sp>
    </p:spTree>
    <p:extLst>
      <p:ext uri="{BB962C8B-B14F-4D97-AF65-F5344CB8AC3E}">
        <p14:creationId xmlns:p14="http://schemas.microsoft.com/office/powerpoint/2010/main" val="136585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MEN</a:t>
            </a:r>
          </a:p>
        </p:txBody>
      </p:sp>
      <p:sp>
        <p:nvSpPr>
          <p:cNvPr id="3" name="Espace réservé du contenu 2"/>
          <p:cNvSpPr>
            <a:spLocks noGrp="1"/>
          </p:cNvSpPr>
          <p:nvPr>
            <p:ph idx="1"/>
          </p:nvPr>
        </p:nvSpPr>
        <p:spPr/>
        <p:txBody>
          <a:bodyPr/>
          <a:lstStyle/>
          <a:p>
            <a:r>
              <a:rPr lang="fr-FR" dirty="0"/>
              <a:t>Examine la demande et détermine les besoins de l'enfant en fonction des informations dont il dispose, dont celles de l'équipe éducative, et au regard des documents fournis par la famille et, s'il valide la demande, rédige et signe le PAI en accord avec :</a:t>
            </a:r>
          </a:p>
          <a:p>
            <a:r>
              <a:rPr lang="fr-FR" dirty="0"/>
              <a:t>- l'enfant ou l'adolescent et son représentant légal ;</a:t>
            </a:r>
          </a:p>
          <a:p>
            <a:r>
              <a:rPr lang="fr-FR" dirty="0"/>
              <a:t>- le directeur  </a:t>
            </a:r>
          </a:p>
          <a:p>
            <a:r>
              <a:rPr lang="fr-FR" dirty="0"/>
              <a:t>Peut décider de proposer ou non un rendez-vous à la famille.</a:t>
            </a:r>
          </a:p>
          <a:p>
            <a:r>
              <a:rPr lang="fr-FR" dirty="0"/>
              <a:t>Participe, le cas échéant, à la mise en œuvre de la conduite à tenir en cas d'urgence en apportant l'information et la formation aux équipes éducatives.</a:t>
            </a:r>
          </a:p>
          <a:p>
            <a:endParaRPr lang="fr-FR" dirty="0"/>
          </a:p>
        </p:txBody>
      </p:sp>
    </p:spTree>
    <p:extLst>
      <p:ext uri="{BB962C8B-B14F-4D97-AF65-F5344CB8AC3E}">
        <p14:creationId xmlns:p14="http://schemas.microsoft.com/office/powerpoint/2010/main" val="312253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L'infirmier ou l'infirmière de l'éducation nationale</a:t>
            </a:r>
          </a:p>
        </p:txBody>
      </p:sp>
      <p:sp>
        <p:nvSpPr>
          <p:cNvPr id="3" name="Espace réservé du contenu 2"/>
          <p:cNvSpPr>
            <a:spLocks noGrp="1"/>
          </p:cNvSpPr>
          <p:nvPr>
            <p:ph idx="1"/>
          </p:nvPr>
        </p:nvSpPr>
        <p:spPr/>
        <p:txBody>
          <a:bodyPr>
            <a:normAutofit fontScale="92500" lnSpcReduction="20000"/>
          </a:bodyPr>
          <a:lstStyle/>
          <a:p>
            <a:r>
              <a:rPr lang="fr-FR" dirty="0"/>
              <a:t>Contribue à l'analyse des besoins particuliers et aux conditions de réalisation dans le cadre du suivi de la santé de l'enfant.</a:t>
            </a:r>
          </a:p>
          <a:p>
            <a:r>
              <a:rPr lang="fr-FR" dirty="0"/>
              <a:t>Accompagne, en lien avec le médecin de l'éducation nationale   la mise en place du PAI et contribue à l'éducation thérapeutique de l'élève.</a:t>
            </a:r>
          </a:p>
          <a:p>
            <a:r>
              <a:rPr lang="fr-FR" dirty="0"/>
              <a:t>Accompagne et apporte les conseils techniques en tant que de besoin selon</a:t>
            </a:r>
          </a:p>
          <a:p>
            <a:pPr marL="0" indent="0">
              <a:buNone/>
            </a:pPr>
            <a:r>
              <a:rPr lang="fr-FR" dirty="0"/>
              <a:t>leurs compétences respectives soit aux chefs d'établissement, aux directeurs</a:t>
            </a:r>
          </a:p>
          <a:p>
            <a:pPr marL="0" indent="0">
              <a:buNone/>
            </a:pPr>
            <a:r>
              <a:rPr lang="fr-FR" dirty="0"/>
              <a:t>d'école et aux IEN.</a:t>
            </a:r>
          </a:p>
          <a:p>
            <a:r>
              <a:rPr lang="fr-FR" dirty="0"/>
              <a:t>Oriente en tant que de besoin vers le médecin de l'éducation nationale ou de</a:t>
            </a:r>
          </a:p>
          <a:p>
            <a:pPr marL="0" indent="0">
              <a:buNone/>
            </a:pPr>
            <a:r>
              <a:rPr lang="fr-FR" dirty="0"/>
              <a:t> les enfants qui lui paraissent avoir besoin d'un examen médical personnalisé en vue de la mise en place d'un PAI ou de son évolution.</a:t>
            </a:r>
          </a:p>
          <a:p>
            <a:r>
              <a:rPr lang="fr-FR" dirty="0"/>
              <a:t>Participe à la mise en </a:t>
            </a:r>
            <a:r>
              <a:rPr lang="fr-FR" dirty="0" err="1"/>
              <a:t>oeuvre</a:t>
            </a:r>
            <a:r>
              <a:rPr lang="fr-FR" dirty="0"/>
              <a:t> de la conduite à tenir en cas d'urgence en apportant l'information et la formation aux équipes éducatives.</a:t>
            </a:r>
            <a:endParaRPr lang="fr-FR" b="1" dirty="0"/>
          </a:p>
        </p:txBody>
      </p:sp>
    </p:spTree>
    <p:extLst>
      <p:ext uri="{BB962C8B-B14F-4D97-AF65-F5344CB8AC3E}">
        <p14:creationId xmlns:p14="http://schemas.microsoft.com/office/powerpoint/2010/main" val="2718982759"/>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157</TotalTime>
  <Words>1529</Words>
  <Application>Microsoft Office PowerPoint</Application>
  <PresentationFormat>Grand écran</PresentationFormat>
  <Paragraphs>110</Paragraphs>
  <Slides>30</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30</vt:i4>
      </vt:variant>
    </vt:vector>
  </HeadingPairs>
  <TitlesOfParts>
    <vt:vector size="36" baseType="lpstr">
      <vt:lpstr>Arial</vt:lpstr>
      <vt:lpstr>Calibri</vt:lpstr>
      <vt:lpstr>Century Gothic</vt:lpstr>
      <vt:lpstr>Wingdings</vt:lpstr>
      <vt:lpstr>Wingdings 3</vt:lpstr>
      <vt:lpstr>Brin</vt:lpstr>
      <vt:lpstr>Ecole Inclusive PAI</vt:lpstr>
      <vt:lpstr>Principes  généraux  : tous les temps de présence  à l’école</vt:lpstr>
      <vt:lpstr>PAI pour qui ?</vt:lpstr>
      <vt:lpstr>Qui pilote?</vt:lpstr>
      <vt:lpstr>Nouveauté</vt:lpstr>
      <vt:lpstr>Présentation PowerPoint</vt:lpstr>
      <vt:lpstr>Le directeur ou la directrice  d’école</vt:lpstr>
      <vt:lpstr>Le MEN</vt:lpstr>
      <vt:lpstr>L'infirmier ou l'infirmière de l'éducation nationale</vt:lpstr>
      <vt:lpstr>Secrétaire médico-scolaire</vt:lpstr>
      <vt:lpstr>Présentation PowerPoint</vt:lpstr>
      <vt:lpstr>Présentation PowerPoint</vt:lpstr>
      <vt:lpstr>Présentation PowerPoint</vt:lpstr>
      <vt:lpstr>Présentation PowerPoint</vt:lpstr>
      <vt:lpstr>Présentation PowerPoint</vt:lpstr>
      <vt:lpstr>Les implications dans le PAI du secret médical et du secret professionnel</vt:lpstr>
      <vt:lpstr>Mise à jour  du PAI</vt:lpstr>
      <vt:lpstr>Modèle proposé pour la mise à jour du PAI</vt:lpstr>
      <vt:lpstr>poursuite du PAI à l'identique</vt:lpstr>
      <vt:lpstr>2e cas : poursuite du PAI avec modification </vt:lpstr>
      <vt:lpstr>Dans tous les cas , LE DIRECTEUR D'ÉCOLE   </vt:lpstr>
      <vt:lpstr>Présentation PowerPoint</vt:lpstr>
      <vt:lpstr>Les directeurs d'école en lien avec l'inspecteur de l'éducation nationale et les responsables de collectivités</vt:lpstr>
      <vt:lpstr>Les liens utiles </vt:lpstr>
      <vt:lpstr>En résumé   </vt:lpstr>
      <vt:lpstr>Présentation PowerPoint</vt:lpstr>
      <vt:lpstr>Présentation PowerPoint</vt:lpstr>
      <vt:lpstr>Présentation PowerPoint</vt:lpstr>
      <vt:lpstr>Présentation PowerPoint</vt:lpstr>
      <vt:lpstr>    Merci pour votre attention      Avez-vous des questions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Ecole Inclusive PAI</dc:title>
  <dc:creator>igari</dc:creator>
  <cp:lastModifiedBy>Emmanuel Ritzenthaler</cp:lastModifiedBy>
  <cp:revision>22</cp:revision>
  <dcterms:created xsi:type="dcterms:W3CDTF">2021-05-02T16:10:43Z</dcterms:created>
  <dcterms:modified xsi:type="dcterms:W3CDTF">2021-08-31T12:36:45Z</dcterms:modified>
</cp:coreProperties>
</file>